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7" r:id="rId3"/>
    <p:sldId id="257" r:id="rId4"/>
    <p:sldId id="258" r:id="rId5"/>
    <p:sldId id="266" r:id="rId6"/>
    <p:sldId id="260"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65" r:id="rId3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08E2728-ED39-45EE-A57B-2E9A0D4D3E82}">
          <p14:sldIdLst>
            <p14:sldId id="256"/>
          </p14:sldIdLst>
        </p14:section>
        <p14:section name="Abschnitt ohne Titel" id="{4B28A751-C439-416D-9401-9000248E34B4}">
          <p14:sldIdLst>
            <p14:sldId id="267"/>
            <p14:sldId id="257"/>
            <p14:sldId id="258"/>
            <p14:sldId id="266"/>
            <p14:sldId id="260"/>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6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71" autoAdjust="0"/>
  </p:normalViewPr>
  <p:slideViewPr>
    <p:cSldViewPr>
      <p:cViewPr varScale="1">
        <p:scale>
          <a:sx n="70" d="100"/>
          <a:sy n="70"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DC76A-06FF-4952-B995-741E6820DDFB}" type="doc">
      <dgm:prSet loTypeId="urn:microsoft.com/office/officeart/2005/8/layout/hierarchy2" loCatId="hierarchy" qsTypeId="urn:microsoft.com/office/officeart/2005/8/quickstyle/simple1" qsCatId="simple" csTypeId="urn:microsoft.com/office/officeart/2005/8/colors/accent2_5" csCatId="accent2" phldr="1"/>
      <dgm:spPr/>
      <dgm:t>
        <a:bodyPr/>
        <a:lstStyle/>
        <a:p>
          <a:endParaRPr lang="de-CH"/>
        </a:p>
      </dgm:t>
    </dgm:pt>
    <dgm:pt modelId="{8B7127EB-CFF5-4C02-9DC8-C74911EFF670}">
      <dgm:prSet phldrT="[Text]" custT="1"/>
      <dgm:spPr>
        <a:solidFill>
          <a:schemeClr val="accent1">
            <a:lumMod val="10000"/>
            <a:alpha val="80000"/>
          </a:schemeClr>
        </a:solidFill>
      </dgm:spPr>
      <dgm:t>
        <a:bodyPr/>
        <a:lstStyle/>
        <a:p>
          <a:r>
            <a:rPr lang="de-CH" sz="1200" dirty="0" smtClean="0"/>
            <a:t>AOZ</a:t>
          </a:r>
          <a:endParaRPr lang="de-CH" sz="1200" dirty="0"/>
        </a:p>
      </dgm:t>
    </dgm:pt>
    <dgm:pt modelId="{4D35DB48-E804-4DF7-8819-661DE1316FFD}" type="parTrans" cxnId="{6F24A4C8-AC66-4A62-9854-5090BB886689}">
      <dgm:prSet/>
      <dgm:spPr/>
      <dgm:t>
        <a:bodyPr/>
        <a:lstStyle/>
        <a:p>
          <a:endParaRPr lang="de-CH"/>
        </a:p>
      </dgm:t>
    </dgm:pt>
    <dgm:pt modelId="{A7788D49-EC1E-4B47-9EDC-8357E92357CB}" type="sibTrans" cxnId="{6F24A4C8-AC66-4A62-9854-5090BB886689}">
      <dgm:prSet/>
      <dgm:spPr/>
      <dgm:t>
        <a:bodyPr/>
        <a:lstStyle/>
        <a:p>
          <a:endParaRPr lang="de-CH"/>
        </a:p>
      </dgm:t>
    </dgm:pt>
    <dgm:pt modelId="{3C9D2AFE-16BC-4C07-BC2B-8E7FF761AD2E}">
      <dgm:prSet phldrT="[Text]" custT="1"/>
      <dgm:spPr>
        <a:solidFill>
          <a:schemeClr val="accent1">
            <a:lumMod val="25000"/>
            <a:alpha val="70000"/>
          </a:schemeClr>
        </a:solidFill>
      </dgm:spPr>
      <dgm:t>
        <a:bodyPr/>
        <a:lstStyle/>
        <a:p>
          <a:r>
            <a:rPr lang="de-CH" sz="1200" dirty="0" smtClean="0"/>
            <a:t>Deutsch &amp; Arbeitsintegration</a:t>
          </a:r>
          <a:endParaRPr lang="de-CH" sz="1200" dirty="0"/>
        </a:p>
      </dgm:t>
    </dgm:pt>
    <dgm:pt modelId="{63405BBC-B16A-4BDF-BBAD-B524DA7B0396}" type="parTrans" cxnId="{1F849C98-0670-48E2-8F73-01000D6FA6FF}">
      <dgm:prSet/>
      <dgm:spPr/>
      <dgm:t>
        <a:bodyPr/>
        <a:lstStyle/>
        <a:p>
          <a:endParaRPr lang="de-CH"/>
        </a:p>
      </dgm:t>
    </dgm:pt>
    <dgm:pt modelId="{B3F551ED-AEC2-4371-A6E0-1B114692BA1A}" type="sibTrans" cxnId="{1F849C98-0670-48E2-8F73-01000D6FA6FF}">
      <dgm:prSet/>
      <dgm:spPr/>
      <dgm:t>
        <a:bodyPr/>
        <a:lstStyle/>
        <a:p>
          <a:endParaRPr lang="de-CH"/>
        </a:p>
      </dgm:t>
    </dgm:pt>
    <dgm:pt modelId="{F77801DF-655C-4E81-A42E-593A752D4522}">
      <dgm:prSet phldrT="[Text]" custT="1"/>
      <dgm:spPr>
        <a:solidFill>
          <a:schemeClr val="accent1">
            <a:lumMod val="25000"/>
            <a:alpha val="70000"/>
          </a:schemeClr>
        </a:solidFill>
      </dgm:spPr>
      <dgm:t>
        <a:bodyPr/>
        <a:lstStyle/>
        <a:p>
          <a:r>
            <a:rPr lang="de-CH" sz="1200" dirty="0" smtClean="0"/>
            <a:t>Sozialhilfe, Betreuung &amp; Nothilfe</a:t>
          </a:r>
          <a:endParaRPr lang="de-CH" sz="1200" dirty="0"/>
        </a:p>
      </dgm:t>
    </dgm:pt>
    <dgm:pt modelId="{014B723B-265B-4F89-BAB0-7F73ED8730D5}" type="parTrans" cxnId="{B9110504-58BA-4AC1-AAA6-A61265AD7101}">
      <dgm:prSet/>
      <dgm:spPr/>
      <dgm:t>
        <a:bodyPr/>
        <a:lstStyle/>
        <a:p>
          <a:endParaRPr lang="de-CH"/>
        </a:p>
      </dgm:t>
    </dgm:pt>
    <dgm:pt modelId="{61C36BB0-59DA-4637-8E28-FAEA654DB307}" type="sibTrans" cxnId="{B9110504-58BA-4AC1-AAA6-A61265AD7101}">
      <dgm:prSet/>
      <dgm:spPr/>
      <dgm:t>
        <a:bodyPr/>
        <a:lstStyle/>
        <a:p>
          <a:endParaRPr lang="de-CH"/>
        </a:p>
      </dgm:t>
    </dgm:pt>
    <dgm:pt modelId="{4274B761-DF38-42C2-BED1-63189F44B1E8}">
      <dgm:prSet phldrT="[Text]" custT="1"/>
      <dgm:spPr>
        <a:solidFill>
          <a:srgbClr val="2D686D">
            <a:alpha val="49804"/>
          </a:srgbClr>
        </a:solidFill>
      </dgm:spPr>
      <dgm:t>
        <a:bodyPr/>
        <a:lstStyle/>
        <a:p>
          <a:r>
            <a:rPr lang="de-CH" sz="1200" dirty="0" smtClean="0"/>
            <a:t>Betrieb von und Betreuung in Bundeszentren</a:t>
          </a:r>
          <a:endParaRPr lang="de-CH" sz="1200" dirty="0"/>
        </a:p>
      </dgm:t>
    </dgm:pt>
    <dgm:pt modelId="{B9743082-1C9E-4567-BA4C-DED9827A2FCC}" type="parTrans" cxnId="{093688D2-239B-40F4-9C7B-9CD68D7DE282}">
      <dgm:prSet/>
      <dgm:spPr/>
      <dgm:t>
        <a:bodyPr/>
        <a:lstStyle/>
        <a:p>
          <a:endParaRPr lang="de-CH"/>
        </a:p>
      </dgm:t>
    </dgm:pt>
    <dgm:pt modelId="{59E277FC-5DC8-4479-8658-2A6738DADE2E}" type="sibTrans" cxnId="{093688D2-239B-40F4-9C7B-9CD68D7DE282}">
      <dgm:prSet/>
      <dgm:spPr/>
      <dgm:t>
        <a:bodyPr/>
        <a:lstStyle/>
        <a:p>
          <a:endParaRPr lang="de-CH"/>
        </a:p>
      </dgm:t>
    </dgm:pt>
    <dgm:pt modelId="{0CF3F205-F54C-48EA-B9D0-7F9C2A8A2A85}">
      <dgm:prSet phldrT="[Text]" custT="1"/>
      <dgm:spPr>
        <a:solidFill>
          <a:schemeClr val="accent1">
            <a:lumMod val="25000"/>
            <a:alpha val="70000"/>
          </a:schemeClr>
        </a:solidFill>
      </dgm:spPr>
      <dgm:t>
        <a:bodyPr/>
        <a:lstStyle/>
        <a:p>
          <a:r>
            <a:rPr lang="de-CH" sz="1200" dirty="0" smtClean="0"/>
            <a:t>Wissensvermittlung &amp; Consulting</a:t>
          </a:r>
          <a:endParaRPr lang="de-CH" sz="1200" dirty="0"/>
        </a:p>
      </dgm:t>
    </dgm:pt>
    <dgm:pt modelId="{9B693B2C-BD67-41B9-B265-991BDD599254}" type="parTrans" cxnId="{681C4E79-757D-4759-8158-93A6EF46BC31}">
      <dgm:prSet/>
      <dgm:spPr/>
      <dgm:t>
        <a:bodyPr/>
        <a:lstStyle/>
        <a:p>
          <a:endParaRPr lang="de-CH"/>
        </a:p>
      </dgm:t>
    </dgm:pt>
    <dgm:pt modelId="{F63E9A16-778A-426D-8418-1D62C297863E}" type="sibTrans" cxnId="{681C4E79-757D-4759-8158-93A6EF46BC31}">
      <dgm:prSet/>
      <dgm:spPr/>
      <dgm:t>
        <a:bodyPr/>
        <a:lstStyle/>
        <a:p>
          <a:endParaRPr lang="de-CH"/>
        </a:p>
      </dgm:t>
    </dgm:pt>
    <dgm:pt modelId="{8FFFD167-5069-4A18-8969-1FFEF2B69BEA}">
      <dgm:prSet phldrT="[Text]" custT="1"/>
      <dgm:spPr>
        <a:solidFill>
          <a:schemeClr val="accent1">
            <a:lumMod val="25000"/>
            <a:alpha val="70000"/>
          </a:schemeClr>
        </a:solidFill>
      </dgm:spPr>
      <dgm:t>
        <a:bodyPr/>
        <a:lstStyle/>
        <a:p>
          <a:r>
            <a:rPr lang="de-CH" sz="1200" dirty="0" smtClean="0"/>
            <a:t>Verständigung &amp; Soziale Integration </a:t>
          </a:r>
          <a:endParaRPr lang="de-CH" sz="1200" dirty="0"/>
        </a:p>
      </dgm:t>
    </dgm:pt>
    <dgm:pt modelId="{4B17D12F-E525-43D3-BA1B-9D3445B42F5B}" type="parTrans" cxnId="{670E668F-ADDA-4120-AE58-246EDE51BB96}">
      <dgm:prSet/>
      <dgm:spPr/>
      <dgm:t>
        <a:bodyPr/>
        <a:lstStyle/>
        <a:p>
          <a:endParaRPr lang="de-CH"/>
        </a:p>
      </dgm:t>
    </dgm:pt>
    <dgm:pt modelId="{D81BDD8B-8D2C-4600-B277-AF14FA95B463}" type="sibTrans" cxnId="{670E668F-ADDA-4120-AE58-246EDE51BB96}">
      <dgm:prSet/>
      <dgm:spPr/>
      <dgm:t>
        <a:bodyPr/>
        <a:lstStyle/>
        <a:p>
          <a:endParaRPr lang="de-CH"/>
        </a:p>
      </dgm:t>
    </dgm:pt>
    <dgm:pt modelId="{CC143E21-B4CF-4E8A-9984-AAD199727CC7}">
      <dgm:prSet phldrT="[Text]" custT="1"/>
      <dgm:spPr>
        <a:solidFill>
          <a:srgbClr val="2D686D">
            <a:alpha val="49804"/>
          </a:srgbClr>
        </a:solidFill>
      </dgm:spPr>
      <dgm:t>
        <a:bodyPr/>
        <a:lstStyle/>
        <a:p>
          <a:r>
            <a:rPr lang="de-CH" sz="1200" dirty="0" smtClean="0"/>
            <a:t>Betrieb von und Betreuung in Kantonalen Zentren</a:t>
          </a:r>
          <a:endParaRPr lang="de-CH" sz="1200" dirty="0"/>
        </a:p>
      </dgm:t>
    </dgm:pt>
    <dgm:pt modelId="{185F0862-9E18-44D4-A0B4-28E11968BE1B}" type="parTrans" cxnId="{58942D2F-E767-46B3-B8AC-8A745DB275DC}">
      <dgm:prSet/>
      <dgm:spPr/>
      <dgm:t>
        <a:bodyPr/>
        <a:lstStyle/>
        <a:p>
          <a:endParaRPr lang="de-CH"/>
        </a:p>
      </dgm:t>
    </dgm:pt>
    <dgm:pt modelId="{5418D207-C175-42E8-AADE-94E921C75E44}" type="sibTrans" cxnId="{58942D2F-E767-46B3-B8AC-8A745DB275DC}">
      <dgm:prSet/>
      <dgm:spPr/>
      <dgm:t>
        <a:bodyPr/>
        <a:lstStyle/>
        <a:p>
          <a:endParaRPr lang="de-CH"/>
        </a:p>
      </dgm:t>
    </dgm:pt>
    <dgm:pt modelId="{8DB2299A-7CDC-4502-B7A7-37335578EA38}">
      <dgm:prSet phldrT="[Text]" custT="1"/>
      <dgm:spPr>
        <a:solidFill>
          <a:srgbClr val="2D686D">
            <a:alpha val="49804"/>
          </a:srgbClr>
        </a:solidFill>
      </dgm:spPr>
      <dgm:t>
        <a:bodyPr/>
        <a:lstStyle/>
        <a:p>
          <a:r>
            <a:rPr lang="de-CH" sz="1200" dirty="0" smtClean="0"/>
            <a:t>Kommunale Asyl- und Flüchtlingsfürsorge</a:t>
          </a:r>
          <a:endParaRPr lang="de-CH" sz="1200" dirty="0"/>
        </a:p>
      </dgm:t>
    </dgm:pt>
    <dgm:pt modelId="{6D88C65D-DF0B-48D9-AA4E-E450964E0D43}" type="parTrans" cxnId="{857AD9B5-51F2-465D-A3B2-A53E7BA2DFC6}">
      <dgm:prSet/>
      <dgm:spPr/>
      <dgm:t>
        <a:bodyPr/>
        <a:lstStyle/>
        <a:p>
          <a:endParaRPr lang="de-CH"/>
        </a:p>
      </dgm:t>
    </dgm:pt>
    <dgm:pt modelId="{18AA34E1-0097-4CD5-A283-2563B7573FAC}" type="sibTrans" cxnId="{857AD9B5-51F2-465D-A3B2-A53E7BA2DFC6}">
      <dgm:prSet/>
      <dgm:spPr/>
      <dgm:t>
        <a:bodyPr/>
        <a:lstStyle/>
        <a:p>
          <a:endParaRPr lang="de-CH"/>
        </a:p>
      </dgm:t>
    </dgm:pt>
    <dgm:pt modelId="{45A5D071-3529-442D-8974-1F33F386790D}">
      <dgm:prSet phldrT="[Text]" custT="1"/>
      <dgm:spPr>
        <a:solidFill>
          <a:srgbClr val="3A888E">
            <a:alpha val="29804"/>
          </a:srgbClr>
        </a:solidFill>
      </dgm:spPr>
      <dgm:t>
        <a:bodyPr/>
        <a:lstStyle/>
        <a:p>
          <a:r>
            <a:rPr lang="de-CH" sz="1200" dirty="0" smtClean="0"/>
            <a:t>Testbetrieb Juch</a:t>
          </a:r>
          <a:endParaRPr lang="de-CH" sz="1200" dirty="0"/>
        </a:p>
      </dgm:t>
    </dgm:pt>
    <dgm:pt modelId="{09AFB5E1-53FC-47F9-A4E1-2E4B9517F3CB}" type="parTrans" cxnId="{73EA31A7-0581-4F4C-AA33-A4D5686F8103}">
      <dgm:prSet/>
      <dgm:spPr/>
      <dgm:t>
        <a:bodyPr/>
        <a:lstStyle/>
        <a:p>
          <a:endParaRPr lang="de-CH"/>
        </a:p>
      </dgm:t>
    </dgm:pt>
    <dgm:pt modelId="{75279B40-D3E1-49BF-A922-9DC171DEEBC1}" type="sibTrans" cxnId="{73EA31A7-0581-4F4C-AA33-A4D5686F8103}">
      <dgm:prSet/>
      <dgm:spPr/>
      <dgm:t>
        <a:bodyPr/>
        <a:lstStyle/>
        <a:p>
          <a:endParaRPr lang="de-CH"/>
        </a:p>
      </dgm:t>
    </dgm:pt>
    <dgm:pt modelId="{712733E6-D05F-421C-84A8-81BE1E0CE5A5}">
      <dgm:prSet phldrT="[Text]" custT="1"/>
      <dgm:spPr>
        <a:solidFill>
          <a:srgbClr val="3A888E">
            <a:alpha val="29804"/>
          </a:srgbClr>
        </a:solidFill>
      </dgm:spPr>
      <dgm:t>
        <a:bodyPr/>
        <a:lstStyle/>
        <a:p>
          <a:r>
            <a:rPr lang="de-CH" sz="1200" dirty="0" smtClean="0"/>
            <a:t>Empfangs- und Verfahrenszentren</a:t>
          </a:r>
          <a:endParaRPr lang="de-CH" sz="1200" dirty="0"/>
        </a:p>
      </dgm:t>
    </dgm:pt>
    <dgm:pt modelId="{8B4BAF08-482B-4B20-85C8-08C97E732451}" type="parTrans" cxnId="{8B9BF050-E237-4113-8490-41A23FFBB2A1}">
      <dgm:prSet/>
      <dgm:spPr/>
      <dgm:t>
        <a:bodyPr/>
        <a:lstStyle/>
        <a:p>
          <a:endParaRPr lang="de-CH"/>
        </a:p>
      </dgm:t>
    </dgm:pt>
    <dgm:pt modelId="{8EF1301C-DE4C-4473-9B44-8BF36B16B13D}" type="sibTrans" cxnId="{8B9BF050-E237-4113-8490-41A23FFBB2A1}">
      <dgm:prSet/>
      <dgm:spPr/>
      <dgm:t>
        <a:bodyPr/>
        <a:lstStyle/>
        <a:p>
          <a:endParaRPr lang="de-CH"/>
        </a:p>
      </dgm:t>
    </dgm:pt>
    <dgm:pt modelId="{F081C0B8-8A1D-4E10-85DC-2AB0FA1A4022}">
      <dgm:prSet phldrT="[Text]" custT="1"/>
      <dgm:spPr>
        <a:solidFill>
          <a:srgbClr val="3A888E">
            <a:alpha val="29804"/>
          </a:srgbClr>
        </a:solidFill>
      </dgm:spPr>
      <dgm:t>
        <a:bodyPr/>
        <a:lstStyle/>
        <a:p>
          <a:r>
            <a:rPr lang="de-CH" sz="1200" dirty="0" smtClean="0"/>
            <a:t>Zentrum für unbegleitete Minderjährige</a:t>
          </a:r>
          <a:endParaRPr lang="de-CH" sz="1200" dirty="0"/>
        </a:p>
      </dgm:t>
    </dgm:pt>
    <dgm:pt modelId="{7390EFDD-21BB-4024-B67A-9F1B5856F02C}" type="parTrans" cxnId="{9E84DF0F-7AD2-434B-823E-A598B3CC1C9B}">
      <dgm:prSet/>
      <dgm:spPr/>
      <dgm:t>
        <a:bodyPr/>
        <a:lstStyle/>
        <a:p>
          <a:endParaRPr lang="de-CH"/>
        </a:p>
      </dgm:t>
    </dgm:pt>
    <dgm:pt modelId="{69684642-8B25-4D87-9388-2A88F1822FCE}" type="sibTrans" cxnId="{9E84DF0F-7AD2-434B-823E-A598B3CC1C9B}">
      <dgm:prSet/>
      <dgm:spPr/>
      <dgm:t>
        <a:bodyPr/>
        <a:lstStyle/>
        <a:p>
          <a:endParaRPr lang="de-CH"/>
        </a:p>
      </dgm:t>
    </dgm:pt>
    <dgm:pt modelId="{9D9F14ED-CB17-4BED-BD91-D8466FAD0CE2}">
      <dgm:prSet phldrT="[Text]" custT="1"/>
      <dgm:spPr>
        <a:solidFill>
          <a:srgbClr val="3A888E">
            <a:alpha val="29804"/>
          </a:srgbClr>
        </a:solidFill>
      </dgm:spPr>
      <dgm:t>
        <a:bodyPr/>
        <a:lstStyle/>
        <a:p>
          <a:r>
            <a:rPr lang="de-CH" sz="1200" dirty="0" smtClean="0"/>
            <a:t>Durchgangszentren</a:t>
          </a:r>
          <a:endParaRPr lang="de-CH" sz="1200" dirty="0"/>
        </a:p>
      </dgm:t>
    </dgm:pt>
    <dgm:pt modelId="{97306B34-A7DD-4633-97A7-AF54E73BF3B5}" type="parTrans" cxnId="{9027B717-0873-4B95-AB14-3991E01AC079}">
      <dgm:prSet/>
      <dgm:spPr/>
      <dgm:t>
        <a:bodyPr/>
        <a:lstStyle/>
        <a:p>
          <a:endParaRPr lang="de-CH"/>
        </a:p>
      </dgm:t>
    </dgm:pt>
    <dgm:pt modelId="{C513CE07-4EA6-4523-8AF9-D203D1570D5A}" type="sibTrans" cxnId="{9027B717-0873-4B95-AB14-3991E01AC079}">
      <dgm:prSet/>
      <dgm:spPr/>
      <dgm:t>
        <a:bodyPr/>
        <a:lstStyle/>
        <a:p>
          <a:endParaRPr lang="de-CH"/>
        </a:p>
      </dgm:t>
    </dgm:pt>
    <dgm:pt modelId="{61D524F6-7765-4E25-8F2A-7839819CB4BB}">
      <dgm:prSet phldrT="[Text]" custT="1"/>
      <dgm:spPr>
        <a:solidFill>
          <a:srgbClr val="0070C0">
            <a:alpha val="29804"/>
          </a:srgbClr>
        </a:solidFill>
      </dgm:spPr>
      <dgm:t>
        <a:bodyPr/>
        <a:lstStyle/>
        <a:p>
          <a:r>
            <a:rPr lang="de-CH" sz="1200" dirty="0" smtClean="0"/>
            <a:t>Team Standort Wetzikon</a:t>
          </a:r>
          <a:endParaRPr lang="de-CH" sz="1200" dirty="0"/>
        </a:p>
      </dgm:t>
    </dgm:pt>
    <dgm:pt modelId="{111E64D7-87ED-49F6-B9DC-0819E0040B72}" type="parTrans" cxnId="{BB04D2EA-0ADC-4D7B-95E3-2EBC81645813}">
      <dgm:prSet/>
      <dgm:spPr/>
      <dgm:t>
        <a:bodyPr/>
        <a:lstStyle/>
        <a:p>
          <a:endParaRPr lang="de-CH"/>
        </a:p>
      </dgm:t>
    </dgm:pt>
    <dgm:pt modelId="{37C576F8-6FC9-4770-B20D-2E428C7E6BEB}" type="sibTrans" cxnId="{BB04D2EA-0ADC-4D7B-95E3-2EBC81645813}">
      <dgm:prSet/>
      <dgm:spPr/>
      <dgm:t>
        <a:bodyPr/>
        <a:lstStyle/>
        <a:p>
          <a:endParaRPr lang="de-CH"/>
        </a:p>
      </dgm:t>
    </dgm:pt>
    <dgm:pt modelId="{C576F9D7-C11D-4DDF-86B0-12B5EA82E013}">
      <dgm:prSet phldrT="[Text]" custT="1"/>
      <dgm:spPr>
        <a:solidFill>
          <a:srgbClr val="3A888E">
            <a:alpha val="29804"/>
          </a:srgbClr>
        </a:solidFill>
      </dgm:spPr>
      <dgm:t>
        <a:bodyPr/>
        <a:lstStyle/>
        <a:p>
          <a:r>
            <a:rPr lang="de-CH" sz="1200" dirty="0" smtClean="0"/>
            <a:t>Team Standort Schlieren</a:t>
          </a:r>
          <a:endParaRPr lang="de-CH" sz="1200" dirty="0"/>
        </a:p>
      </dgm:t>
    </dgm:pt>
    <dgm:pt modelId="{45671E04-FC89-4B8C-A1CA-255F71E5FCDC}" type="parTrans" cxnId="{20F02674-9660-4A54-B786-193FCEB3FA98}">
      <dgm:prSet/>
      <dgm:spPr/>
      <dgm:t>
        <a:bodyPr/>
        <a:lstStyle/>
        <a:p>
          <a:endParaRPr lang="de-CH"/>
        </a:p>
      </dgm:t>
    </dgm:pt>
    <dgm:pt modelId="{A33198A1-DE8C-41DC-83F9-EE5ACCFEA4AD}" type="sibTrans" cxnId="{20F02674-9660-4A54-B786-193FCEB3FA98}">
      <dgm:prSet/>
      <dgm:spPr/>
      <dgm:t>
        <a:bodyPr/>
        <a:lstStyle/>
        <a:p>
          <a:endParaRPr lang="de-CH"/>
        </a:p>
      </dgm:t>
    </dgm:pt>
    <dgm:pt modelId="{9944A9F8-CCB2-4763-8340-36B8F617C2AF}">
      <dgm:prSet phldrT="[Text]" custT="1"/>
      <dgm:spPr>
        <a:solidFill>
          <a:srgbClr val="3A888E">
            <a:alpha val="29804"/>
          </a:srgbClr>
        </a:solidFill>
      </dgm:spPr>
      <dgm:t>
        <a:bodyPr/>
        <a:lstStyle/>
        <a:p>
          <a:r>
            <a:rPr lang="de-CH" sz="1200" dirty="0" smtClean="0"/>
            <a:t>Team Standort Zürich</a:t>
          </a:r>
          <a:endParaRPr lang="de-CH" sz="1200" dirty="0"/>
        </a:p>
      </dgm:t>
    </dgm:pt>
    <dgm:pt modelId="{BF5C3040-52EF-4905-B1CC-A6726C9B3A87}" type="parTrans" cxnId="{A3F522C9-7274-44DD-A4CF-9F888E8FF12C}">
      <dgm:prSet/>
      <dgm:spPr/>
      <dgm:t>
        <a:bodyPr/>
        <a:lstStyle/>
        <a:p>
          <a:endParaRPr lang="de-CH"/>
        </a:p>
      </dgm:t>
    </dgm:pt>
    <dgm:pt modelId="{8FD3B48A-7982-43C4-9FF0-B89DE8A2A356}" type="sibTrans" cxnId="{A3F522C9-7274-44DD-A4CF-9F888E8FF12C}">
      <dgm:prSet/>
      <dgm:spPr/>
      <dgm:t>
        <a:bodyPr/>
        <a:lstStyle/>
        <a:p>
          <a:endParaRPr lang="de-CH"/>
        </a:p>
      </dgm:t>
    </dgm:pt>
    <dgm:pt modelId="{71E9D971-AA74-469B-AB41-B90160B87B2C}" type="pres">
      <dgm:prSet presAssocID="{E9EDC76A-06FF-4952-B995-741E6820DDFB}" presName="diagram" presStyleCnt="0">
        <dgm:presLayoutVars>
          <dgm:chPref val="1"/>
          <dgm:dir/>
          <dgm:animOne val="branch"/>
          <dgm:animLvl val="lvl"/>
          <dgm:resizeHandles val="exact"/>
        </dgm:presLayoutVars>
      </dgm:prSet>
      <dgm:spPr/>
      <dgm:t>
        <a:bodyPr/>
        <a:lstStyle/>
        <a:p>
          <a:endParaRPr lang="de-CH"/>
        </a:p>
      </dgm:t>
    </dgm:pt>
    <dgm:pt modelId="{FA765152-EA8B-4C79-990F-215591CEEE54}" type="pres">
      <dgm:prSet presAssocID="{8B7127EB-CFF5-4C02-9DC8-C74911EFF670}" presName="root1" presStyleCnt="0"/>
      <dgm:spPr/>
    </dgm:pt>
    <dgm:pt modelId="{627071E0-239D-4F3F-87E2-9172ADA61657}" type="pres">
      <dgm:prSet presAssocID="{8B7127EB-CFF5-4C02-9DC8-C74911EFF670}" presName="LevelOneTextNode" presStyleLbl="node0" presStyleIdx="0" presStyleCnt="1" custScaleX="156077">
        <dgm:presLayoutVars>
          <dgm:chPref val="3"/>
        </dgm:presLayoutVars>
      </dgm:prSet>
      <dgm:spPr/>
      <dgm:t>
        <a:bodyPr/>
        <a:lstStyle/>
        <a:p>
          <a:endParaRPr lang="de-CH"/>
        </a:p>
      </dgm:t>
    </dgm:pt>
    <dgm:pt modelId="{0244E832-0188-44A7-B204-43F59D808E43}" type="pres">
      <dgm:prSet presAssocID="{8B7127EB-CFF5-4C02-9DC8-C74911EFF670}" presName="level2hierChild" presStyleCnt="0"/>
      <dgm:spPr/>
    </dgm:pt>
    <dgm:pt modelId="{2AC99863-7245-4238-8FD8-1E5F076643D5}" type="pres">
      <dgm:prSet presAssocID="{63405BBC-B16A-4BDF-BBAD-B524DA7B0396}" presName="conn2-1" presStyleLbl="parChTrans1D2" presStyleIdx="0" presStyleCnt="4"/>
      <dgm:spPr/>
      <dgm:t>
        <a:bodyPr/>
        <a:lstStyle/>
        <a:p>
          <a:endParaRPr lang="de-CH"/>
        </a:p>
      </dgm:t>
    </dgm:pt>
    <dgm:pt modelId="{B37D2DA1-8813-4B29-AEC4-6BAF6E2D7A49}" type="pres">
      <dgm:prSet presAssocID="{63405BBC-B16A-4BDF-BBAD-B524DA7B0396}" presName="connTx" presStyleLbl="parChTrans1D2" presStyleIdx="0" presStyleCnt="4"/>
      <dgm:spPr/>
      <dgm:t>
        <a:bodyPr/>
        <a:lstStyle/>
        <a:p>
          <a:endParaRPr lang="de-CH"/>
        </a:p>
      </dgm:t>
    </dgm:pt>
    <dgm:pt modelId="{CD0D07E8-C0F6-4C9D-A138-0F3A1B3E923C}" type="pres">
      <dgm:prSet presAssocID="{3C9D2AFE-16BC-4C07-BC2B-8E7FF761AD2E}" presName="root2" presStyleCnt="0"/>
      <dgm:spPr/>
    </dgm:pt>
    <dgm:pt modelId="{89130A47-8EC6-4531-9524-58C504FCD9D9}" type="pres">
      <dgm:prSet presAssocID="{3C9D2AFE-16BC-4C07-BC2B-8E7FF761AD2E}" presName="LevelTwoTextNode" presStyleLbl="node2" presStyleIdx="0" presStyleCnt="4" custScaleX="160404" custScaleY="130501">
        <dgm:presLayoutVars>
          <dgm:chPref val="3"/>
        </dgm:presLayoutVars>
      </dgm:prSet>
      <dgm:spPr/>
      <dgm:t>
        <a:bodyPr/>
        <a:lstStyle/>
        <a:p>
          <a:endParaRPr lang="de-CH"/>
        </a:p>
      </dgm:t>
    </dgm:pt>
    <dgm:pt modelId="{B394A977-34A3-4EB7-BEAF-C334B6249A73}" type="pres">
      <dgm:prSet presAssocID="{3C9D2AFE-16BC-4C07-BC2B-8E7FF761AD2E}" presName="level3hierChild" presStyleCnt="0"/>
      <dgm:spPr/>
    </dgm:pt>
    <dgm:pt modelId="{FA894C14-703A-404B-BAA5-9752B7EFC9E3}" type="pres">
      <dgm:prSet presAssocID="{014B723B-265B-4F89-BAB0-7F73ED8730D5}" presName="conn2-1" presStyleLbl="parChTrans1D2" presStyleIdx="1" presStyleCnt="4"/>
      <dgm:spPr/>
      <dgm:t>
        <a:bodyPr/>
        <a:lstStyle/>
        <a:p>
          <a:endParaRPr lang="de-CH"/>
        </a:p>
      </dgm:t>
    </dgm:pt>
    <dgm:pt modelId="{B6304DAA-D22D-41E9-823A-7EC9EC7DD89B}" type="pres">
      <dgm:prSet presAssocID="{014B723B-265B-4F89-BAB0-7F73ED8730D5}" presName="connTx" presStyleLbl="parChTrans1D2" presStyleIdx="1" presStyleCnt="4"/>
      <dgm:spPr/>
      <dgm:t>
        <a:bodyPr/>
        <a:lstStyle/>
        <a:p>
          <a:endParaRPr lang="de-CH"/>
        </a:p>
      </dgm:t>
    </dgm:pt>
    <dgm:pt modelId="{5C7FD3BC-58AC-4EF1-AC29-7A6870BF188B}" type="pres">
      <dgm:prSet presAssocID="{F77801DF-655C-4E81-A42E-593A752D4522}" presName="root2" presStyleCnt="0"/>
      <dgm:spPr/>
    </dgm:pt>
    <dgm:pt modelId="{6EBABF57-5AD6-4086-A42A-D4268F74E0A9}" type="pres">
      <dgm:prSet presAssocID="{F77801DF-655C-4E81-A42E-593A752D4522}" presName="LevelTwoTextNode" presStyleLbl="node2" presStyleIdx="1" presStyleCnt="4" custScaleX="160509" custScaleY="130501">
        <dgm:presLayoutVars>
          <dgm:chPref val="3"/>
        </dgm:presLayoutVars>
      </dgm:prSet>
      <dgm:spPr/>
      <dgm:t>
        <a:bodyPr/>
        <a:lstStyle/>
        <a:p>
          <a:endParaRPr lang="de-CH"/>
        </a:p>
      </dgm:t>
    </dgm:pt>
    <dgm:pt modelId="{DC49EB26-29CD-44C5-9A9D-83B7C88783B2}" type="pres">
      <dgm:prSet presAssocID="{F77801DF-655C-4E81-A42E-593A752D4522}" presName="level3hierChild" presStyleCnt="0"/>
      <dgm:spPr/>
    </dgm:pt>
    <dgm:pt modelId="{045A1DDC-7F29-47C3-BFF2-BBC2B23BA748}" type="pres">
      <dgm:prSet presAssocID="{B9743082-1C9E-4567-BA4C-DED9827A2FCC}" presName="conn2-1" presStyleLbl="parChTrans1D3" presStyleIdx="0" presStyleCnt="3"/>
      <dgm:spPr/>
      <dgm:t>
        <a:bodyPr/>
        <a:lstStyle/>
        <a:p>
          <a:endParaRPr lang="de-CH"/>
        </a:p>
      </dgm:t>
    </dgm:pt>
    <dgm:pt modelId="{9B63E2B9-C8D8-4ED5-85FF-0763393A6098}" type="pres">
      <dgm:prSet presAssocID="{B9743082-1C9E-4567-BA4C-DED9827A2FCC}" presName="connTx" presStyleLbl="parChTrans1D3" presStyleIdx="0" presStyleCnt="3"/>
      <dgm:spPr/>
      <dgm:t>
        <a:bodyPr/>
        <a:lstStyle/>
        <a:p>
          <a:endParaRPr lang="de-CH"/>
        </a:p>
      </dgm:t>
    </dgm:pt>
    <dgm:pt modelId="{96683751-6043-4676-BBEE-F3ECE3AA2B64}" type="pres">
      <dgm:prSet presAssocID="{4274B761-DF38-42C2-BED1-63189F44B1E8}" presName="root2" presStyleCnt="0"/>
      <dgm:spPr/>
    </dgm:pt>
    <dgm:pt modelId="{80B6FAA8-3080-4AEE-B0F4-0F9B1781456A}" type="pres">
      <dgm:prSet presAssocID="{4274B761-DF38-42C2-BED1-63189F44B1E8}" presName="LevelTwoTextNode" presStyleLbl="node3" presStyleIdx="0" presStyleCnt="3" custScaleX="189017" custScaleY="130501">
        <dgm:presLayoutVars>
          <dgm:chPref val="3"/>
        </dgm:presLayoutVars>
      </dgm:prSet>
      <dgm:spPr/>
      <dgm:t>
        <a:bodyPr/>
        <a:lstStyle/>
        <a:p>
          <a:endParaRPr lang="de-CH"/>
        </a:p>
      </dgm:t>
    </dgm:pt>
    <dgm:pt modelId="{BA5A4296-CEF3-4DDA-B72D-46C785F5CC2C}" type="pres">
      <dgm:prSet presAssocID="{4274B761-DF38-42C2-BED1-63189F44B1E8}" presName="level3hierChild" presStyleCnt="0"/>
      <dgm:spPr/>
    </dgm:pt>
    <dgm:pt modelId="{1DBA9E9C-959B-496D-8C1E-F1B7D83942E9}" type="pres">
      <dgm:prSet presAssocID="{8B4BAF08-482B-4B20-85C8-08C97E732451}" presName="conn2-1" presStyleLbl="parChTrans1D4" presStyleIdx="0" presStyleCnt="7"/>
      <dgm:spPr/>
      <dgm:t>
        <a:bodyPr/>
        <a:lstStyle/>
        <a:p>
          <a:endParaRPr lang="de-CH"/>
        </a:p>
      </dgm:t>
    </dgm:pt>
    <dgm:pt modelId="{3A24C633-E37E-4124-A99E-E613BBB5DCFC}" type="pres">
      <dgm:prSet presAssocID="{8B4BAF08-482B-4B20-85C8-08C97E732451}" presName="connTx" presStyleLbl="parChTrans1D4" presStyleIdx="0" presStyleCnt="7"/>
      <dgm:spPr/>
      <dgm:t>
        <a:bodyPr/>
        <a:lstStyle/>
        <a:p>
          <a:endParaRPr lang="de-CH"/>
        </a:p>
      </dgm:t>
    </dgm:pt>
    <dgm:pt modelId="{934A7AD1-8DBC-41B8-8F0E-BB82A40147CD}" type="pres">
      <dgm:prSet presAssocID="{712733E6-D05F-421C-84A8-81BE1E0CE5A5}" presName="root2" presStyleCnt="0"/>
      <dgm:spPr/>
    </dgm:pt>
    <dgm:pt modelId="{4FB6A8A9-84D9-4864-92E5-728551B4D94D}" type="pres">
      <dgm:prSet presAssocID="{712733E6-D05F-421C-84A8-81BE1E0CE5A5}" presName="LevelTwoTextNode" presStyleLbl="node4" presStyleIdx="0" presStyleCnt="7" custScaleX="189017" custLinFactNeighborX="-2526" custLinFactNeighborY="-6721">
        <dgm:presLayoutVars>
          <dgm:chPref val="3"/>
        </dgm:presLayoutVars>
      </dgm:prSet>
      <dgm:spPr/>
      <dgm:t>
        <a:bodyPr/>
        <a:lstStyle/>
        <a:p>
          <a:endParaRPr lang="de-CH"/>
        </a:p>
      </dgm:t>
    </dgm:pt>
    <dgm:pt modelId="{81F3C37E-5137-4D78-961E-1554D4B36C93}" type="pres">
      <dgm:prSet presAssocID="{712733E6-D05F-421C-84A8-81BE1E0CE5A5}" presName="level3hierChild" presStyleCnt="0"/>
      <dgm:spPr/>
    </dgm:pt>
    <dgm:pt modelId="{1757A0FC-0BB0-4421-B5D4-9DE02E876A1B}" type="pres">
      <dgm:prSet presAssocID="{09AFB5E1-53FC-47F9-A4E1-2E4B9517F3CB}" presName="conn2-1" presStyleLbl="parChTrans1D4" presStyleIdx="1" presStyleCnt="7"/>
      <dgm:spPr/>
      <dgm:t>
        <a:bodyPr/>
        <a:lstStyle/>
        <a:p>
          <a:endParaRPr lang="de-CH"/>
        </a:p>
      </dgm:t>
    </dgm:pt>
    <dgm:pt modelId="{A71D0B20-12EF-4401-8910-8462ECAE6C50}" type="pres">
      <dgm:prSet presAssocID="{09AFB5E1-53FC-47F9-A4E1-2E4B9517F3CB}" presName="connTx" presStyleLbl="parChTrans1D4" presStyleIdx="1" presStyleCnt="7"/>
      <dgm:spPr/>
      <dgm:t>
        <a:bodyPr/>
        <a:lstStyle/>
        <a:p>
          <a:endParaRPr lang="de-CH"/>
        </a:p>
      </dgm:t>
    </dgm:pt>
    <dgm:pt modelId="{D290DFB5-2530-48EC-9884-1A0144524E3B}" type="pres">
      <dgm:prSet presAssocID="{45A5D071-3529-442D-8974-1F33F386790D}" presName="root2" presStyleCnt="0"/>
      <dgm:spPr/>
    </dgm:pt>
    <dgm:pt modelId="{985370EE-8CC7-4063-B8AF-0707D997EAD3}" type="pres">
      <dgm:prSet presAssocID="{45A5D071-3529-442D-8974-1F33F386790D}" presName="LevelTwoTextNode" presStyleLbl="node4" presStyleIdx="1" presStyleCnt="7" custScaleX="189017" custLinFactNeighborX="-2526" custLinFactNeighborY="-6721">
        <dgm:presLayoutVars>
          <dgm:chPref val="3"/>
        </dgm:presLayoutVars>
      </dgm:prSet>
      <dgm:spPr/>
      <dgm:t>
        <a:bodyPr/>
        <a:lstStyle/>
        <a:p>
          <a:endParaRPr lang="de-CH"/>
        </a:p>
      </dgm:t>
    </dgm:pt>
    <dgm:pt modelId="{40FBE9AF-9299-4C3E-A79B-0FACAFFB20C9}" type="pres">
      <dgm:prSet presAssocID="{45A5D071-3529-442D-8974-1F33F386790D}" presName="level3hierChild" presStyleCnt="0"/>
      <dgm:spPr/>
    </dgm:pt>
    <dgm:pt modelId="{1DFD223D-541F-4F10-854F-3D9D57EE35D2}" type="pres">
      <dgm:prSet presAssocID="{185F0862-9E18-44D4-A0B4-28E11968BE1B}" presName="conn2-1" presStyleLbl="parChTrans1D3" presStyleIdx="1" presStyleCnt="3"/>
      <dgm:spPr/>
      <dgm:t>
        <a:bodyPr/>
        <a:lstStyle/>
        <a:p>
          <a:endParaRPr lang="de-CH"/>
        </a:p>
      </dgm:t>
    </dgm:pt>
    <dgm:pt modelId="{BC36A3E0-F514-46C5-AF06-0F775573742C}" type="pres">
      <dgm:prSet presAssocID="{185F0862-9E18-44D4-A0B4-28E11968BE1B}" presName="connTx" presStyleLbl="parChTrans1D3" presStyleIdx="1" presStyleCnt="3"/>
      <dgm:spPr/>
      <dgm:t>
        <a:bodyPr/>
        <a:lstStyle/>
        <a:p>
          <a:endParaRPr lang="de-CH"/>
        </a:p>
      </dgm:t>
    </dgm:pt>
    <dgm:pt modelId="{2D696183-6672-413B-A3D5-F49580DCBBAD}" type="pres">
      <dgm:prSet presAssocID="{CC143E21-B4CF-4E8A-9984-AAD199727CC7}" presName="root2" presStyleCnt="0"/>
      <dgm:spPr/>
    </dgm:pt>
    <dgm:pt modelId="{3F54966D-431D-4960-B2FC-98EBE73F0B28}" type="pres">
      <dgm:prSet presAssocID="{CC143E21-B4CF-4E8A-9984-AAD199727CC7}" presName="LevelTwoTextNode" presStyleLbl="node3" presStyleIdx="1" presStyleCnt="3" custScaleX="189017" custScaleY="130501">
        <dgm:presLayoutVars>
          <dgm:chPref val="3"/>
        </dgm:presLayoutVars>
      </dgm:prSet>
      <dgm:spPr/>
      <dgm:t>
        <a:bodyPr/>
        <a:lstStyle/>
        <a:p>
          <a:endParaRPr lang="de-CH"/>
        </a:p>
      </dgm:t>
    </dgm:pt>
    <dgm:pt modelId="{D99366DC-5183-427D-831D-03E8CB92AE6D}" type="pres">
      <dgm:prSet presAssocID="{CC143E21-B4CF-4E8A-9984-AAD199727CC7}" presName="level3hierChild" presStyleCnt="0"/>
      <dgm:spPr/>
    </dgm:pt>
    <dgm:pt modelId="{852C8F9C-A636-4F08-9B3F-7111268A4806}" type="pres">
      <dgm:prSet presAssocID="{97306B34-A7DD-4633-97A7-AF54E73BF3B5}" presName="conn2-1" presStyleLbl="parChTrans1D4" presStyleIdx="2" presStyleCnt="7"/>
      <dgm:spPr/>
      <dgm:t>
        <a:bodyPr/>
        <a:lstStyle/>
        <a:p>
          <a:endParaRPr lang="de-CH"/>
        </a:p>
      </dgm:t>
    </dgm:pt>
    <dgm:pt modelId="{98058BBF-3AC9-40D7-829B-9045DE376D3E}" type="pres">
      <dgm:prSet presAssocID="{97306B34-A7DD-4633-97A7-AF54E73BF3B5}" presName="connTx" presStyleLbl="parChTrans1D4" presStyleIdx="2" presStyleCnt="7"/>
      <dgm:spPr/>
      <dgm:t>
        <a:bodyPr/>
        <a:lstStyle/>
        <a:p>
          <a:endParaRPr lang="de-CH"/>
        </a:p>
      </dgm:t>
    </dgm:pt>
    <dgm:pt modelId="{27110D24-780D-4B35-AC06-A131901F26C7}" type="pres">
      <dgm:prSet presAssocID="{9D9F14ED-CB17-4BED-BD91-D8466FAD0CE2}" presName="root2" presStyleCnt="0"/>
      <dgm:spPr/>
    </dgm:pt>
    <dgm:pt modelId="{AFD9C8A9-95F0-447F-89F6-A34B5655C249}" type="pres">
      <dgm:prSet presAssocID="{9D9F14ED-CB17-4BED-BD91-D8466FAD0CE2}" presName="LevelTwoTextNode" presStyleLbl="node4" presStyleIdx="2" presStyleCnt="7" custScaleX="189017" custLinFactNeighborX="-2526" custLinFactNeighborY="-6721">
        <dgm:presLayoutVars>
          <dgm:chPref val="3"/>
        </dgm:presLayoutVars>
      </dgm:prSet>
      <dgm:spPr/>
      <dgm:t>
        <a:bodyPr/>
        <a:lstStyle/>
        <a:p>
          <a:endParaRPr lang="de-CH"/>
        </a:p>
      </dgm:t>
    </dgm:pt>
    <dgm:pt modelId="{F0F86974-8936-4EFE-A91D-5FBA0DDA9EBB}" type="pres">
      <dgm:prSet presAssocID="{9D9F14ED-CB17-4BED-BD91-D8466FAD0CE2}" presName="level3hierChild" presStyleCnt="0"/>
      <dgm:spPr/>
    </dgm:pt>
    <dgm:pt modelId="{C43F006B-9C26-4745-AABC-D926F4A7D77F}" type="pres">
      <dgm:prSet presAssocID="{7390EFDD-21BB-4024-B67A-9F1B5856F02C}" presName="conn2-1" presStyleLbl="parChTrans1D4" presStyleIdx="3" presStyleCnt="7"/>
      <dgm:spPr/>
      <dgm:t>
        <a:bodyPr/>
        <a:lstStyle/>
        <a:p>
          <a:endParaRPr lang="de-CH"/>
        </a:p>
      </dgm:t>
    </dgm:pt>
    <dgm:pt modelId="{66EF433B-7FD1-4FD0-9291-B532471C4BD6}" type="pres">
      <dgm:prSet presAssocID="{7390EFDD-21BB-4024-B67A-9F1B5856F02C}" presName="connTx" presStyleLbl="parChTrans1D4" presStyleIdx="3" presStyleCnt="7"/>
      <dgm:spPr/>
      <dgm:t>
        <a:bodyPr/>
        <a:lstStyle/>
        <a:p>
          <a:endParaRPr lang="de-CH"/>
        </a:p>
      </dgm:t>
    </dgm:pt>
    <dgm:pt modelId="{EB15B779-D4CA-4ED1-AF38-F806A4BC19BA}" type="pres">
      <dgm:prSet presAssocID="{F081C0B8-8A1D-4E10-85DC-2AB0FA1A4022}" presName="root2" presStyleCnt="0"/>
      <dgm:spPr/>
    </dgm:pt>
    <dgm:pt modelId="{D6E525BA-525C-4BF1-A78C-A0DAFF60ABF5}" type="pres">
      <dgm:prSet presAssocID="{F081C0B8-8A1D-4E10-85DC-2AB0FA1A4022}" presName="LevelTwoTextNode" presStyleLbl="node4" presStyleIdx="3" presStyleCnt="7" custScaleX="189017" custLinFactNeighborX="-2526" custLinFactNeighborY="-6721">
        <dgm:presLayoutVars>
          <dgm:chPref val="3"/>
        </dgm:presLayoutVars>
      </dgm:prSet>
      <dgm:spPr/>
      <dgm:t>
        <a:bodyPr/>
        <a:lstStyle/>
        <a:p>
          <a:endParaRPr lang="de-CH"/>
        </a:p>
      </dgm:t>
    </dgm:pt>
    <dgm:pt modelId="{AE6CCECB-3536-4A57-9236-BF651E9B5D2C}" type="pres">
      <dgm:prSet presAssocID="{F081C0B8-8A1D-4E10-85DC-2AB0FA1A4022}" presName="level3hierChild" presStyleCnt="0"/>
      <dgm:spPr/>
    </dgm:pt>
    <dgm:pt modelId="{34C76C03-8DF4-4A37-8329-1A6657BC0923}" type="pres">
      <dgm:prSet presAssocID="{6D88C65D-DF0B-48D9-AA4E-E450964E0D43}" presName="conn2-1" presStyleLbl="parChTrans1D3" presStyleIdx="2" presStyleCnt="3"/>
      <dgm:spPr/>
      <dgm:t>
        <a:bodyPr/>
        <a:lstStyle/>
        <a:p>
          <a:endParaRPr lang="de-CH"/>
        </a:p>
      </dgm:t>
    </dgm:pt>
    <dgm:pt modelId="{8657FD74-1415-432B-A351-639872F40609}" type="pres">
      <dgm:prSet presAssocID="{6D88C65D-DF0B-48D9-AA4E-E450964E0D43}" presName="connTx" presStyleLbl="parChTrans1D3" presStyleIdx="2" presStyleCnt="3"/>
      <dgm:spPr/>
      <dgm:t>
        <a:bodyPr/>
        <a:lstStyle/>
        <a:p>
          <a:endParaRPr lang="de-CH"/>
        </a:p>
      </dgm:t>
    </dgm:pt>
    <dgm:pt modelId="{84CC1A48-353A-4473-A5D7-FA3AE215B7E4}" type="pres">
      <dgm:prSet presAssocID="{8DB2299A-7CDC-4502-B7A7-37335578EA38}" presName="root2" presStyleCnt="0"/>
      <dgm:spPr/>
    </dgm:pt>
    <dgm:pt modelId="{3DBCD4D9-092A-4F79-B98D-CC15CC9548BD}" type="pres">
      <dgm:prSet presAssocID="{8DB2299A-7CDC-4502-B7A7-37335578EA38}" presName="LevelTwoTextNode" presStyleLbl="node3" presStyleIdx="2" presStyleCnt="3" custScaleX="189017" custScaleY="130501">
        <dgm:presLayoutVars>
          <dgm:chPref val="3"/>
        </dgm:presLayoutVars>
      </dgm:prSet>
      <dgm:spPr/>
      <dgm:t>
        <a:bodyPr/>
        <a:lstStyle/>
        <a:p>
          <a:endParaRPr lang="de-CH"/>
        </a:p>
      </dgm:t>
    </dgm:pt>
    <dgm:pt modelId="{4CD393A1-8BC2-4EA6-9473-8D58D87D95F9}" type="pres">
      <dgm:prSet presAssocID="{8DB2299A-7CDC-4502-B7A7-37335578EA38}" presName="level3hierChild" presStyleCnt="0"/>
      <dgm:spPr/>
    </dgm:pt>
    <dgm:pt modelId="{A2810129-ED68-4D0C-AFF7-1CBCDA9F671F}" type="pres">
      <dgm:prSet presAssocID="{111E64D7-87ED-49F6-B9DC-0819E0040B72}" presName="conn2-1" presStyleLbl="parChTrans1D4" presStyleIdx="4" presStyleCnt="7"/>
      <dgm:spPr/>
      <dgm:t>
        <a:bodyPr/>
        <a:lstStyle/>
        <a:p>
          <a:endParaRPr lang="de-CH"/>
        </a:p>
      </dgm:t>
    </dgm:pt>
    <dgm:pt modelId="{19002E1B-FF30-4CC4-934C-779318C75DE6}" type="pres">
      <dgm:prSet presAssocID="{111E64D7-87ED-49F6-B9DC-0819E0040B72}" presName="connTx" presStyleLbl="parChTrans1D4" presStyleIdx="4" presStyleCnt="7"/>
      <dgm:spPr/>
      <dgm:t>
        <a:bodyPr/>
        <a:lstStyle/>
        <a:p>
          <a:endParaRPr lang="de-CH"/>
        </a:p>
      </dgm:t>
    </dgm:pt>
    <dgm:pt modelId="{20D91453-DAFA-42AF-BAB6-B88B0032C598}" type="pres">
      <dgm:prSet presAssocID="{61D524F6-7765-4E25-8F2A-7839819CB4BB}" presName="root2" presStyleCnt="0"/>
      <dgm:spPr/>
    </dgm:pt>
    <dgm:pt modelId="{5CBBD5CC-80D5-43FB-B9D7-4C1DCE598D1D}" type="pres">
      <dgm:prSet presAssocID="{61D524F6-7765-4E25-8F2A-7839819CB4BB}" presName="LevelTwoTextNode" presStyleLbl="node4" presStyleIdx="4" presStyleCnt="7" custScaleX="189017" custLinFactNeighborX="-2526" custLinFactNeighborY="-6721">
        <dgm:presLayoutVars>
          <dgm:chPref val="3"/>
        </dgm:presLayoutVars>
      </dgm:prSet>
      <dgm:spPr/>
      <dgm:t>
        <a:bodyPr/>
        <a:lstStyle/>
        <a:p>
          <a:endParaRPr lang="de-CH"/>
        </a:p>
      </dgm:t>
    </dgm:pt>
    <dgm:pt modelId="{57CE4FF2-7105-451E-BA5A-F09E121728C3}" type="pres">
      <dgm:prSet presAssocID="{61D524F6-7765-4E25-8F2A-7839819CB4BB}" presName="level3hierChild" presStyleCnt="0"/>
      <dgm:spPr/>
    </dgm:pt>
    <dgm:pt modelId="{45A6E313-2A72-4063-93C4-0C1950F69DCC}" type="pres">
      <dgm:prSet presAssocID="{45671E04-FC89-4B8C-A1CA-255F71E5FCDC}" presName="conn2-1" presStyleLbl="parChTrans1D4" presStyleIdx="5" presStyleCnt="7"/>
      <dgm:spPr/>
      <dgm:t>
        <a:bodyPr/>
        <a:lstStyle/>
        <a:p>
          <a:endParaRPr lang="de-CH"/>
        </a:p>
      </dgm:t>
    </dgm:pt>
    <dgm:pt modelId="{396481A4-6026-46B5-B100-DBFC94831D6A}" type="pres">
      <dgm:prSet presAssocID="{45671E04-FC89-4B8C-A1CA-255F71E5FCDC}" presName="connTx" presStyleLbl="parChTrans1D4" presStyleIdx="5" presStyleCnt="7"/>
      <dgm:spPr/>
      <dgm:t>
        <a:bodyPr/>
        <a:lstStyle/>
        <a:p>
          <a:endParaRPr lang="de-CH"/>
        </a:p>
      </dgm:t>
    </dgm:pt>
    <dgm:pt modelId="{4831EFB3-08F0-45DD-8969-B2BB3F2FB202}" type="pres">
      <dgm:prSet presAssocID="{C576F9D7-C11D-4DDF-86B0-12B5EA82E013}" presName="root2" presStyleCnt="0"/>
      <dgm:spPr/>
    </dgm:pt>
    <dgm:pt modelId="{7EAF9A15-A476-4704-83F3-99DB4AA85361}" type="pres">
      <dgm:prSet presAssocID="{C576F9D7-C11D-4DDF-86B0-12B5EA82E013}" presName="LevelTwoTextNode" presStyleLbl="node4" presStyleIdx="5" presStyleCnt="7" custScaleX="189017" custLinFactNeighborX="-2526" custLinFactNeighborY="-6721">
        <dgm:presLayoutVars>
          <dgm:chPref val="3"/>
        </dgm:presLayoutVars>
      </dgm:prSet>
      <dgm:spPr/>
      <dgm:t>
        <a:bodyPr/>
        <a:lstStyle/>
        <a:p>
          <a:endParaRPr lang="de-CH"/>
        </a:p>
      </dgm:t>
    </dgm:pt>
    <dgm:pt modelId="{31AA3559-D869-4FD6-8076-18A6DAE2353D}" type="pres">
      <dgm:prSet presAssocID="{C576F9D7-C11D-4DDF-86B0-12B5EA82E013}" presName="level3hierChild" presStyleCnt="0"/>
      <dgm:spPr/>
    </dgm:pt>
    <dgm:pt modelId="{CAF0EE0E-D389-4582-B10F-CD14687BE71E}" type="pres">
      <dgm:prSet presAssocID="{BF5C3040-52EF-4905-B1CC-A6726C9B3A87}" presName="conn2-1" presStyleLbl="parChTrans1D4" presStyleIdx="6" presStyleCnt="7"/>
      <dgm:spPr/>
      <dgm:t>
        <a:bodyPr/>
        <a:lstStyle/>
        <a:p>
          <a:endParaRPr lang="de-CH"/>
        </a:p>
      </dgm:t>
    </dgm:pt>
    <dgm:pt modelId="{0363D5FB-F104-4C2A-9574-15DE2CDB5755}" type="pres">
      <dgm:prSet presAssocID="{BF5C3040-52EF-4905-B1CC-A6726C9B3A87}" presName="connTx" presStyleLbl="parChTrans1D4" presStyleIdx="6" presStyleCnt="7"/>
      <dgm:spPr/>
      <dgm:t>
        <a:bodyPr/>
        <a:lstStyle/>
        <a:p>
          <a:endParaRPr lang="de-CH"/>
        </a:p>
      </dgm:t>
    </dgm:pt>
    <dgm:pt modelId="{9DB783A0-9B87-44E0-A5B3-193059DEFE86}" type="pres">
      <dgm:prSet presAssocID="{9944A9F8-CCB2-4763-8340-36B8F617C2AF}" presName="root2" presStyleCnt="0"/>
      <dgm:spPr/>
    </dgm:pt>
    <dgm:pt modelId="{ACD12F99-EBA6-49CF-A811-161ACFEE9C60}" type="pres">
      <dgm:prSet presAssocID="{9944A9F8-CCB2-4763-8340-36B8F617C2AF}" presName="LevelTwoTextNode" presStyleLbl="node4" presStyleIdx="6" presStyleCnt="7" custScaleX="189017">
        <dgm:presLayoutVars>
          <dgm:chPref val="3"/>
        </dgm:presLayoutVars>
      </dgm:prSet>
      <dgm:spPr/>
      <dgm:t>
        <a:bodyPr/>
        <a:lstStyle/>
        <a:p>
          <a:endParaRPr lang="de-CH"/>
        </a:p>
      </dgm:t>
    </dgm:pt>
    <dgm:pt modelId="{D6826E36-4227-4970-80DB-BE9544071F5F}" type="pres">
      <dgm:prSet presAssocID="{9944A9F8-CCB2-4763-8340-36B8F617C2AF}" presName="level3hierChild" presStyleCnt="0"/>
      <dgm:spPr/>
    </dgm:pt>
    <dgm:pt modelId="{E8308C04-E835-46E7-A36D-8AD19E10B09C}" type="pres">
      <dgm:prSet presAssocID="{4B17D12F-E525-43D3-BA1B-9D3445B42F5B}" presName="conn2-1" presStyleLbl="parChTrans1D2" presStyleIdx="2" presStyleCnt="4"/>
      <dgm:spPr/>
      <dgm:t>
        <a:bodyPr/>
        <a:lstStyle/>
        <a:p>
          <a:endParaRPr lang="de-CH"/>
        </a:p>
      </dgm:t>
    </dgm:pt>
    <dgm:pt modelId="{AC5EF64C-2DB5-408A-9580-F0A08CAF16FA}" type="pres">
      <dgm:prSet presAssocID="{4B17D12F-E525-43D3-BA1B-9D3445B42F5B}" presName="connTx" presStyleLbl="parChTrans1D2" presStyleIdx="2" presStyleCnt="4"/>
      <dgm:spPr/>
      <dgm:t>
        <a:bodyPr/>
        <a:lstStyle/>
        <a:p>
          <a:endParaRPr lang="de-CH"/>
        </a:p>
      </dgm:t>
    </dgm:pt>
    <dgm:pt modelId="{9BB24060-9794-43EE-BF6C-44C9FC287C0C}" type="pres">
      <dgm:prSet presAssocID="{8FFFD167-5069-4A18-8969-1FFEF2B69BEA}" presName="root2" presStyleCnt="0"/>
      <dgm:spPr/>
    </dgm:pt>
    <dgm:pt modelId="{D0A8D072-258B-4EBD-8299-8D0125B9650F}" type="pres">
      <dgm:prSet presAssocID="{8FFFD167-5069-4A18-8969-1FFEF2B69BEA}" presName="LevelTwoTextNode" presStyleLbl="node2" presStyleIdx="2" presStyleCnt="4" custScaleX="160404" custScaleY="130501">
        <dgm:presLayoutVars>
          <dgm:chPref val="3"/>
        </dgm:presLayoutVars>
      </dgm:prSet>
      <dgm:spPr/>
      <dgm:t>
        <a:bodyPr/>
        <a:lstStyle/>
        <a:p>
          <a:endParaRPr lang="de-CH"/>
        </a:p>
      </dgm:t>
    </dgm:pt>
    <dgm:pt modelId="{66772B25-BE46-4DAA-996B-CB1BB21D78B7}" type="pres">
      <dgm:prSet presAssocID="{8FFFD167-5069-4A18-8969-1FFEF2B69BEA}" presName="level3hierChild" presStyleCnt="0"/>
      <dgm:spPr/>
    </dgm:pt>
    <dgm:pt modelId="{B06F3060-9E16-4522-BDF1-0B60A5DF4331}" type="pres">
      <dgm:prSet presAssocID="{9B693B2C-BD67-41B9-B265-991BDD599254}" presName="conn2-1" presStyleLbl="parChTrans1D2" presStyleIdx="3" presStyleCnt="4"/>
      <dgm:spPr/>
      <dgm:t>
        <a:bodyPr/>
        <a:lstStyle/>
        <a:p>
          <a:endParaRPr lang="de-CH"/>
        </a:p>
      </dgm:t>
    </dgm:pt>
    <dgm:pt modelId="{B92AFED7-FE75-4ECC-8C01-2EE053C3D9E7}" type="pres">
      <dgm:prSet presAssocID="{9B693B2C-BD67-41B9-B265-991BDD599254}" presName="connTx" presStyleLbl="parChTrans1D2" presStyleIdx="3" presStyleCnt="4"/>
      <dgm:spPr/>
      <dgm:t>
        <a:bodyPr/>
        <a:lstStyle/>
        <a:p>
          <a:endParaRPr lang="de-CH"/>
        </a:p>
      </dgm:t>
    </dgm:pt>
    <dgm:pt modelId="{1BB0B13C-7847-41A2-B9A0-54D699BA2096}" type="pres">
      <dgm:prSet presAssocID="{0CF3F205-F54C-48EA-B9D0-7F9C2A8A2A85}" presName="root2" presStyleCnt="0"/>
      <dgm:spPr/>
    </dgm:pt>
    <dgm:pt modelId="{196898D7-56C3-4CC3-8C11-178236B5AB1A}" type="pres">
      <dgm:prSet presAssocID="{0CF3F205-F54C-48EA-B9D0-7F9C2A8A2A85}" presName="LevelTwoTextNode" presStyleLbl="node2" presStyleIdx="3" presStyleCnt="4" custScaleX="160404" custScaleY="130501">
        <dgm:presLayoutVars>
          <dgm:chPref val="3"/>
        </dgm:presLayoutVars>
      </dgm:prSet>
      <dgm:spPr/>
      <dgm:t>
        <a:bodyPr/>
        <a:lstStyle/>
        <a:p>
          <a:endParaRPr lang="de-CH"/>
        </a:p>
      </dgm:t>
    </dgm:pt>
    <dgm:pt modelId="{DAFA5F6A-7E3F-40E7-9D15-C676FFAE36E4}" type="pres">
      <dgm:prSet presAssocID="{0CF3F205-F54C-48EA-B9D0-7F9C2A8A2A85}" presName="level3hierChild" presStyleCnt="0"/>
      <dgm:spPr/>
    </dgm:pt>
  </dgm:ptLst>
  <dgm:cxnLst>
    <dgm:cxn modelId="{B9110504-58BA-4AC1-AAA6-A61265AD7101}" srcId="{8B7127EB-CFF5-4C02-9DC8-C74911EFF670}" destId="{F77801DF-655C-4E81-A42E-593A752D4522}" srcOrd="1" destOrd="0" parTransId="{014B723B-265B-4F89-BAB0-7F73ED8730D5}" sibTransId="{61C36BB0-59DA-4637-8E28-FAEA654DB307}"/>
    <dgm:cxn modelId="{681C4E79-757D-4759-8158-93A6EF46BC31}" srcId="{8B7127EB-CFF5-4C02-9DC8-C74911EFF670}" destId="{0CF3F205-F54C-48EA-B9D0-7F9C2A8A2A85}" srcOrd="3" destOrd="0" parTransId="{9B693B2C-BD67-41B9-B265-991BDD599254}" sibTransId="{F63E9A16-778A-426D-8418-1D62C297863E}"/>
    <dgm:cxn modelId="{96F0B084-FA82-40ED-9041-A3DF6EF7ECCB}" type="presOf" srcId="{3C9D2AFE-16BC-4C07-BC2B-8E7FF761AD2E}" destId="{89130A47-8EC6-4531-9524-58C504FCD9D9}" srcOrd="0" destOrd="0" presId="urn:microsoft.com/office/officeart/2005/8/layout/hierarchy2"/>
    <dgm:cxn modelId="{02AE0550-03A6-488C-A8E8-C6F1B878B838}" type="presOf" srcId="{F77801DF-655C-4E81-A42E-593A752D4522}" destId="{6EBABF57-5AD6-4086-A42A-D4268F74E0A9}" srcOrd="0" destOrd="0" presId="urn:microsoft.com/office/officeart/2005/8/layout/hierarchy2"/>
    <dgm:cxn modelId="{E8F400B7-E901-4B03-88BA-C59F282F5136}" type="presOf" srcId="{C576F9D7-C11D-4DDF-86B0-12B5EA82E013}" destId="{7EAF9A15-A476-4704-83F3-99DB4AA85361}" srcOrd="0" destOrd="0" presId="urn:microsoft.com/office/officeart/2005/8/layout/hierarchy2"/>
    <dgm:cxn modelId="{4807218F-7C4A-426F-A2FB-6C7DE85C4BD8}" type="presOf" srcId="{6D88C65D-DF0B-48D9-AA4E-E450964E0D43}" destId="{34C76C03-8DF4-4A37-8329-1A6657BC0923}" srcOrd="0" destOrd="0" presId="urn:microsoft.com/office/officeart/2005/8/layout/hierarchy2"/>
    <dgm:cxn modelId="{27D4EDC2-3F82-4FD4-90CF-19C243925FD0}" type="presOf" srcId="{185F0862-9E18-44D4-A0B4-28E11968BE1B}" destId="{1DFD223D-541F-4F10-854F-3D9D57EE35D2}" srcOrd="0" destOrd="0" presId="urn:microsoft.com/office/officeart/2005/8/layout/hierarchy2"/>
    <dgm:cxn modelId="{8FB01242-AF18-44F8-924C-0779F8696C4D}" type="presOf" srcId="{8B4BAF08-482B-4B20-85C8-08C97E732451}" destId="{1DBA9E9C-959B-496D-8C1E-F1B7D83942E9}" srcOrd="0" destOrd="0" presId="urn:microsoft.com/office/officeart/2005/8/layout/hierarchy2"/>
    <dgm:cxn modelId="{4AD78B70-FC07-4044-ACAA-DECAE15C48C8}" type="presOf" srcId="{712733E6-D05F-421C-84A8-81BE1E0CE5A5}" destId="{4FB6A8A9-84D9-4864-92E5-728551B4D94D}" srcOrd="0" destOrd="0" presId="urn:microsoft.com/office/officeart/2005/8/layout/hierarchy2"/>
    <dgm:cxn modelId="{BBA492D6-7FEB-43F3-AFEE-C67EE567C28D}" type="presOf" srcId="{8B4BAF08-482B-4B20-85C8-08C97E732451}" destId="{3A24C633-E37E-4124-A99E-E613BBB5DCFC}" srcOrd="1" destOrd="0" presId="urn:microsoft.com/office/officeart/2005/8/layout/hierarchy2"/>
    <dgm:cxn modelId="{9027B717-0873-4B95-AB14-3991E01AC079}" srcId="{CC143E21-B4CF-4E8A-9984-AAD199727CC7}" destId="{9D9F14ED-CB17-4BED-BD91-D8466FAD0CE2}" srcOrd="0" destOrd="0" parTransId="{97306B34-A7DD-4633-97A7-AF54E73BF3B5}" sibTransId="{C513CE07-4EA6-4523-8AF9-D203D1570D5A}"/>
    <dgm:cxn modelId="{658C3D44-78DC-478A-BCB2-5B33457ABCEA}" type="presOf" srcId="{0CF3F205-F54C-48EA-B9D0-7F9C2A8A2A85}" destId="{196898D7-56C3-4CC3-8C11-178236B5AB1A}" srcOrd="0" destOrd="0" presId="urn:microsoft.com/office/officeart/2005/8/layout/hierarchy2"/>
    <dgm:cxn modelId="{093688D2-239B-40F4-9C7B-9CD68D7DE282}" srcId="{F77801DF-655C-4E81-A42E-593A752D4522}" destId="{4274B761-DF38-42C2-BED1-63189F44B1E8}" srcOrd="0" destOrd="0" parTransId="{B9743082-1C9E-4567-BA4C-DED9827A2FCC}" sibTransId="{59E277FC-5DC8-4479-8658-2A6738DADE2E}"/>
    <dgm:cxn modelId="{E0FFC499-5D1E-4FCC-8D59-1C83538879DF}" type="presOf" srcId="{B9743082-1C9E-4567-BA4C-DED9827A2FCC}" destId="{045A1DDC-7F29-47C3-BFF2-BBC2B23BA748}" srcOrd="0" destOrd="0" presId="urn:microsoft.com/office/officeart/2005/8/layout/hierarchy2"/>
    <dgm:cxn modelId="{6F24A4C8-AC66-4A62-9854-5090BB886689}" srcId="{E9EDC76A-06FF-4952-B995-741E6820DDFB}" destId="{8B7127EB-CFF5-4C02-9DC8-C74911EFF670}" srcOrd="0" destOrd="0" parTransId="{4D35DB48-E804-4DF7-8819-661DE1316FFD}" sibTransId="{A7788D49-EC1E-4B47-9EDC-8357E92357CB}"/>
    <dgm:cxn modelId="{73EA31A7-0581-4F4C-AA33-A4D5686F8103}" srcId="{4274B761-DF38-42C2-BED1-63189F44B1E8}" destId="{45A5D071-3529-442D-8974-1F33F386790D}" srcOrd="1" destOrd="0" parTransId="{09AFB5E1-53FC-47F9-A4E1-2E4B9517F3CB}" sibTransId="{75279B40-D3E1-49BF-A922-9DC171DEEBC1}"/>
    <dgm:cxn modelId="{670E668F-ADDA-4120-AE58-246EDE51BB96}" srcId="{8B7127EB-CFF5-4C02-9DC8-C74911EFF670}" destId="{8FFFD167-5069-4A18-8969-1FFEF2B69BEA}" srcOrd="2" destOrd="0" parTransId="{4B17D12F-E525-43D3-BA1B-9D3445B42F5B}" sibTransId="{D81BDD8B-8D2C-4600-B277-AF14FA95B463}"/>
    <dgm:cxn modelId="{2EB38128-55A4-4DEA-BDDD-253B9ADFB7CC}" type="presOf" srcId="{09AFB5E1-53FC-47F9-A4E1-2E4B9517F3CB}" destId="{1757A0FC-0BB0-4421-B5D4-9DE02E876A1B}" srcOrd="0" destOrd="0" presId="urn:microsoft.com/office/officeart/2005/8/layout/hierarchy2"/>
    <dgm:cxn modelId="{835D88C9-CC70-4E68-B775-FF2D91B0E42E}" type="presOf" srcId="{BF5C3040-52EF-4905-B1CC-A6726C9B3A87}" destId="{CAF0EE0E-D389-4582-B10F-CD14687BE71E}" srcOrd="0" destOrd="0" presId="urn:microsoft.com/office/officeart/2005/8/layout/hierarchy2"/>
    <dgm:cxn modelId="{1F849C98-0670-48E2-8F73-01000D6FA6FF}" srcId="{8B7127EB-CFF5-4C02-9DC8-C74911EFF670}" destId="{3C9D2AFE-16BC-4C07-BC2B-8E7FF761AD2E}" srcOrd="0" destOrd="0" parTransId="{63405BBC-B16A-4BDF-BBAD-B524DA7B0396}" sibTransId="{B3F551ED-AEC2-4371-A6E0-1B114692BA1A}"/>
    <dgm:cxn modelId="{83DA646F-1B60-4A7E-9C76-9B5700405D96}" type="presOf" srcId="{9B693B2C-BD67-41B9-B265-991BDD599254}" destId="{B06F3060-9E16-4522-BDF1-0B60A5DF4331}" srcOrd="0" destOrd="0" presId="urn:microsoft.com/office/officeart/2005/8/layout/hierarchy2"/>
    <dgm:cxn modelId="{49767F91-407A-40FE-8892-B2D266726CF5}" type="presOf" srcId="{9B693B2C-BD67-41B9-B265-991BDD599254}" destId="{B92AFED7-FE75-4ECC-8C01-2EE053C3D9E7}" srcOrd="1" destOrd="0" presId="urn:microsoft.com/office/officeart/2005/8/layout/hierarchy2"/>
    <dgm:cxn modelId="{5FC4203D-7E89-4C41-92A6-2EB5D4CDCE49}" type="presOf" srcId="{97306B34-A7DD-4633-97A7-AF54E73BF3B5}" destId="{98058BBF-3AC9-40D7-829B-9045DE376D3E}" srcOrd="1" destOrd="0" presId="urn:microsoft.com/office/officeart/2005/8/layout/hierarchy2"/>
    <dgm:cxn modelId="{212B54E5-D849-40FE-BEC4-B58BFA7622BC}" type="presOf" srcId="{F081C0B8-8A1D-4E10-85DC-2AB0FA1A4022}" destId="{D6E525BA-525C-4BF1-A78C-A0DAFF60ABF5}" srcOrd="0" destOrd="0" presId="urn:microsoft.com/office/officeart/2005/8/layout/hierarchy2"/>
    <dgm:cxn modelId="{70E9FD64-331D-481D-A997-0EFC118BF0E4}" type="presOf" srcId="{63405BBC-B16A-4BDF-BBAD-B524DA7B0396}" destId="{2AC99863-7245-4238-8FD8-1E5F076643D5}" srcOrd="0" destOrd="0" presId="urn:microsoft.com/office/officeart/2005/8/layout/hierarchy2"/>
    <dgm:cxn modelId="{E2851318-3E5C-48F2-9003-3718D522A0B1}" type="presOf" srcId="{E9EDC76A-06FF-4952-B995-741E6820DDFB}" destId="{71E9D971-AA74-469B-AB41-B90160B87B2C}" srcOrd="0" destOrd="0" presId="urn:microsoft.com/office/officeart/2005/8/layout/hierarchy2"/>
    <dgm:cxn modelId="{47E34609-76BA-44A0-B9EC-54855B32DE76}" type="presOf" srcId="{61D524F6-7765-4E25-8F2A-7839819CB4BB}" destId="{5CBBD5CC-80D5-43FB-B9D7-4C1DCE598D1D}" srcOrd="0" destOrd="0" presId="urn:microsoft.com/office/officeart/2005/8/layout/hierarchy2"/>
    <dgm:cxn modelId="{9393F990-E031-477B-A544-FBD40DFC641D}" type="presOf" srcId="{97306B34-A7DD-4633-97A7-AF54E73BF3B5}" destId="{852C8F9C-A636-4F08-9B3F-7111268A4806}" srcOrd="0" destOrd="0" presId="urn:microsoft.com/office/officeart/2005/8/layout/hierarchy2"/>
    <dgm:cxn modelId="{7D2F3FBE-D7B1-4D7B-B7B1-ADF770423C9E}" type="presOf" srcId="{7390EFDD-21BB-4024-B67A-9F1B5856F02C}" destId="{66EF433B-7FD1-4FD0-9291-B532471C4BD6}" srcOrd="1" destOrd="0" presId="urn:microsoft.com/office/officeart/2005/8/layout/hierarchy2"/>
    <dgm:cxn modelId="{5E36EA3B-2C30-4D06-91D9-80ED8FCCD731}" type="presOf" srcId="{B9743082-1C9E-4567-BA4C-DED9827A2FCC}" destId="{9B63E2B9-C8D8-4ED5-85FF-0763393A6098}" srcOrd="1" destOrd="0" presId="urn:microsoft.com/office/officeart/2005/8/layout/hierarchy2"/>
    <dgm:cxn modelId="{B172D3AF-7CD0-4827-A98A-BD5DC9137AFF}" type="presOf" srcId="{4274B761-DF38-42C2-BED1-63189F44B1E8}" destId="{80B6FAA8-3080-4AEE-B0F4-0F9B1781456A}" srcOrd="0" destOrd="0" presId="urn:microsoft.com/office/officeart/2005/8/layout/hierarchy2"/>
    <dgm:cxn modelId="{68D4786B-4AFB-4DDF-9C25-B1896FCE85D6}" type="presOf" srcId="{09AFB5E1-53FC-47F9-A4E1-2E4B9517F3CB}" destId="{A71D0B20-12EF-4401-8910-8462ECAE6C50}" srcOrd="1" destOrd="0" presId="urn:microsoft.com/office/officeart/2005/8/layout/hierarchy2"/>
    <dgm:cxn modelId="{C46F96BD-E7DC-40B1-921D-E0F3B5E2E742}" type="presOf" srcId="{014B723B-265B-4F89-BAB0-7F73ED8730D5}" destId="{B6304DAA-D22D-41E9-823A-7EC9EC7DD89B}" srcOrd="1" destOrd="0" presId="urn:microsoft.com/office/officeart/2005/8/layout/hierarchy2"/>
    <dgm:cxn modelId="{101BFB49-37D2-4EF2-A1A7-537770AA0FEC}" type="presOf" srcId="{7390EFDD-21BB-4024-B67A-9F1B5856F02C}" destId="{C43F006B-9C26-4745-AABC-D926F4A7D77F}" srcOrd="0" destOrd="0" presId="urn:microsoft.com/office/officeart/2005/8/layout/hierarchy2"/>
    <dgm:cxn modelId="{EE68831B-A80E-4EA4-8217-9B5017E62594}" type="presOf" srcId="{CC143E21-B4CF-4E8A-9984-AAD199727CC7}" destId="{3F54966D-431D-4960-B2FC-98EBE73F0B28}" srcOrd="0" destOrd="0" presId="urn:microsoft.com/office/officeart/2005/8/layout/hierarchy2"/>
    <dgm:cxn modelId="{9E84DF0F-7AD2-434B-823E-A598B3CC1C9B}" srcId="{CC143E21-B4CF-4E8A-9984-AAD199727CC7}" destId="{F081C0B8-8A1D-4E10-85DC-2AB0FA1A4022}" srcOrd="1" destOrd="0" parTransId="{7390EFDD-21BB-4024-B67A-9F1B5856F02C}" sibTransId="{69684642-8B25-4D87-9388-2A88F1822FCE}"/>
    <dgm:cxn modelId="{857AD9B5-51F2-465D-A3B2-A53E7BA2DFC6}" srcId="{F77801DF-655C-4E81-A42E-593A752D4522}" destId="{8DB2299A-7CDC-4502-B7A7-37335578EA38}" srcOrd="2" destOrd="0" parTransId="{6D88C65D-DF0B-48D9-AA4E-E450964E0D43}" sibTransId="{18AA34E1-0097-4CD5-A283-2563B7573FAC}"/>
    <dgm:cxn modelId="{FB82811D-1044-40F0-B984-F1B5D0B9C549}" type="presOf" srcId="{6D88C65D-DF0B-48D9-AA4E-E450964E0D43}" destId="{8657FD74-1415-432B-A351-639872F40609}" srcOrd="1" destOrd="0" presId="urn:microsoft.com/office/officeart/2005/8/layout/hierarchy2"/>
    <dgm:cxn modelId="{BB04D2EA-0ADC-4D7B-95E3-2EBC81645813}" srcId="{8DB2299A-7CDC-4502-B7A7-37335578EA38}" destId="{61D524F6-7765-4E25-8F2A-7839819CB4BB}" srcOrd="0" destOrd="0" parTransId="{111E64D7-87ED-49F6-B9DC-0819E0040B72}" sibTransId="{37C576F8-6FC9-4770-B20D-2E428C7E6BEB}"/>
    <dgm:cxn modelId="{9086778F-42DC-4D65-87BC-1FFE52561777}" type="presOf" srcId="{9D9F14ED-CB17-4BED-BD91-D8466FAD0CE2}" destId="{AFD9C8A9-95F0-447F-89F6-A34B5655C249}" srcOrd="0" destOrd="0" presId="urn:microsoft.com/office/officeart/2005/8/layout/hierarchy2"/>
    <dgm:cxn modelId="{8B9BF050-E237-4113-8490-41A23FFBB2A1}" srcId="{4274B761-DF38-42C2-BED1-63189F44B1E8}" destId="{712733E6-D05F-421C-84A8-81BE1E0CE5A5}" srcOrd="0" destOrd="0" parTransId="{8B4BAF08-482B-4B20-85C8-08C97E732451}" sibTransId="{8EF1301C-DE4C-4473-9B44-8BF36B16B13D}"/>
    <dgm:cxn modelId="{C6AAD768-E064-4A19-8691-F05755C0DD22}" type="presOf" srcId="{8DB2299A-7CDC-4502-B7A7-37335578EA38}" destId="{3DBCD4D9-092A-4F79-B98D-CC15CC9548BD}" srcOrd="0" destOrd="0" presId="urn:microsoft.com/office/officeart/2005/8/layout/hierarchy2"/>
    <dgm:cxn modelId="{59DCE16E-6FB9-473C-89EE-77A43C051CC2}" type="presOf" srcId="{4B17D12F-E525-43D3-BA1B-9D3445B42F5B}" destId="{AC5EF64C-2DB5-408A-9580-F0A08CAF16FA}" srcOrd="1" destOrd="0" presId="urn:microsoft.com/office/officeart/2005/8/layout/hierarchy2"/>
    <dgm:cxn modelId="{20F02674-9660-4A54-B786-193FCEB3FA98}" srcId="{8DB2299A-7CDC-4502-B7A7-37335578EA38}" destId="{C576F9D7-C11D-4DDF-86B0-12B5EA82E013}" srcOrd="1" destOrd="0" parTransId="{45671E04-FC89-4B8C-A1CA-255F71E5FCDC}" sibTransId="{A33198A1-DE8C-41DC-83F9-EE5ACCFEA4AD}"/>
    <dgm:cxn modelId="{425B9E03-3386-4A58-B232-F0EFF7FB8BC4}" type="presOf" srcId="{111E64D7-87ED-49F6-B9DC-0819E0040B72}" destId="{A2810129-ED68-4D0C-AFF7-1CBCDA9F671F}" srcOrd="0" destOrd="0" presId="urn:microsoft.com/office/officeart/2005/8/layout/hierarchy2"/>
    <dgm:cxn modelId="{A3F522C9-7274-44DD-A4CF-9F888E8FF12C}" srcId="{8DB2299A-7CDC-4502-B7A7-37335578EA38}" destId="{9944A9F8-CCB2-4763-8340-36B8F617C2AF}" srcOrd="2" destOrd="0" parTransId="{BF5C3040-52EF-4905-B1CC-A6726C9B3A87}" sibTransId="{8FD3B48A-7982-43C4-9FF0-B89DE8A2A356}"/>
    <dgm:cxn modelId="{8BE63277-F453-43C5-A49B-5361D0F91167}" type="presOf" srcId="{63405BBC-B16A-4BDF-BBAD-B524DA7B0396}" destId="{B37D2DA1-8813-4B29-AEC4-6BAF6E2D7A49}" srcOrd="1" destOrd="0" presId="urn:microsoft.com/office/officeart/2005/8/layout/hierarchy2"/>
    <dgm:cxn modelId="{BF43AED6-9C72-4DB6-8D5E-B365E41C1F51}" type="presOf" srcId="{9944A9F8-CCB2-4763-8340-36B8F617C2AF}" destId="{ACD12F99-EBA6-49CF-A811-161ACFEE9C60}" srcOrd="0" destOrd="0" presId="urn:microsoft.com/office/officeart/2005/8/layout/hierarchy2"/>
    <dgm:cxn modelId="{44F3517D-A16F-46BA-8B14-4AD77A0C5D23}" type="presOf" srcId="{014B723B-265B-4F89-BAB0-7F73ED8730D5}" destId="{FA894C14-703A-404B-BAA5-9752B7EFC9E3}" srcOrd="0" destOrd="0" presId="urn:microsoft.com/office/officeart/2005/8/layout/hierarchy2"/>
    <dgm:cxn modelId="{6196A9E8-5136-4AB0-AF46-0DEF10406B9F}" type="presOf" srcId="{8FFFD167-5069-4A18-8969-1FFEF2B69BEA}" destId="{D0A8D072-258B-4EBD-8299-8D0125B9650F}" srcOrd="0" destOrd="0" presId="urn:microsoft.com/office/officeart/2005/8/layout/hierarchy2"/>
    <dgm:cxn modelId="{58942D2F-E767-46B3-B8AC-8A745DB275DC}" srcId="{F77801DF-655C-4E81-A42E-593A752D4522}" destId="{CC143E21-B4CF-4E8A-9984-AAD199727CC7}" srcOrd="1" destOrd="0" parTransId="{185F0862-9E18-44D4-A0B4-28E11968BE1B}" sibTransId="{5418D207-C175-42E8-AADE-94E921C75E44}"/>
    <dgm:cxn modelId="{46B89CFE-EE6C-4A78-B1BE-150D8D792B33}" type="presOf" srcId="{8B7127EB-CFF5-4C02-9DC8-C74911EFF670}" destId="{627071E0-239D-4F3F-87E2-9172ADA61657}" srcOrd="0" destOrd="0" presId="urn:microsoft.com/office/officeart/2005/8/layout/hierarchy2"/>
    <dgm:cxn modelId="{2B467AD2-465C-4431-A457-1063261E5ED8}" type="presOf" srcId="{111E64D7-87ED-49F6-B9DC-0819E0040B72}" destId="{19002E1B-FF30-4CC4-934C-779318C75DE6}" srcOrd="1" destOrd="0" presId="urn:microsoft.com/office/officeart/2005/8/layout/hierarchy2"/>
    <dgm:cxn modelId="{F59B5053-9FFD-481D-907D-EF40ACE0666A}" type="presOf" srcId="{185F0862-9E18-44D4-A0B4-28E11968BE1B}" destId="{BC36A3E0-F514-46C5-AF06-0F775573742C}" srcOrd="1" destOrd="0" presId="urn:microsoft.com/office/officeart/2005/8/layout/hierarchy2"/>
    <dgm:cxn modelId="{D6E897C0-E605-41AD-9878-E876C049AD1B}" type="presOf" srcId="{4B17D12F-E525-43D3-BA1B-9D3445B42F5B}" destId="{E8308C04-E835-46E7-A36D-8AD19E10B09C}" srcOrd="0" destOrd="0" presId="urn:microsoft.com/office/officeart/2005/8/layout/hierarchy2"/>
    <dgm:cxn modelId="{EDA93492-E7A3-4E18-AC9B-68041F1CE93D}" type="presOf" srcId="{45671E04-FC89-4B8C-A1CA-255F71E5FCDC}" destId="{396481A4-6026-46B5-B100-DBFC94831D6A}" srcOrd="1" destOrd="0" presId="urn:microsoft.com/office/officeart/2005/8/layout/hierarchy2"/>
    <dgm:cxn modelId="{DBE8A687-D8A6-456C-90D0-9ACC337E3B41}" type="presOf" srcId="{BF5C3040-52EF-4905-B1CC-A6726C9B3A87}" destId="{0363D5FB-F104-4C2A-9574-15DE2CDB5755}" srcOrd="1" destOrd="0" presId="urn:microsoft.com/office/officeart/2005/8/layout/hierarchy2"/>
    <dgm:cxn modelId="{03EB8488-EA8E-4233-8A3B-0F27300661E6}" type="presOf" srcId="{45671E04-FC89-4B8C-A1CA-255F71E5FCDC}" destId="{45A6E313-2A72-4063-93C4-0C1950F69DCC}" srcOrd="0" destOrd="0" presId="urn:microsoft.com/office/officeart/2005/8/layout/hierarchy2"/>
    <dgm:cxn modelId="{078D44A5-541C-444E-8884-43D0971C810C}" type="presOf" srcId="{45A5D071-3529-442D-8974-1F33F386790D}" destId="{985370EE-8CC7-4063-B8AF-0707D997EAD3}" srcOrd="0" destOrd="0" presId="urn:microsoft.com/office/officeart/2005/8/layout/hierarchy2"/>
    <dgm:cxn modelId="{30F13830-BC8C-466F-B3A6-7988256F45F4}" type="presParOf" srcId="{71E9D971-AA74-469B-AB41-B90160B87B2C}" destId="{FA765152-EA8B-4C79-990F-215591CEEE54}" srcOrd="0" destOrd="0" presId="urn:microsoft.com/office/officeart/2005/8/layout/hierarchy2"/>
    <dgm:cxn modelId="{E2EC0C2D-8AFA-4A48-BBFD-451D4BAF7B9A}" type="presParOf" srcId="{FA765152-EA8B-4C79-990F-215591CEEE54}" destId="{627071E0-239D-4F3F-87E2-9172ADA61657}" srcOrd="0" destOrd="0" presId="urn:microsoft.com/office/officeart/2005/8/layout/hierarchy2"/>
    <dgm:cxn modelId="{FA8B46F3-395E-456D-84E1-0587FA4E9696}" type="presParOf" srcId="{FA765152-EA8B-4C79-990F-215591CEEE54}" destId="{0244E832-0188-44A7-B204-43F59D808E43}" srcOrd="1" destOrd="0" presId="urn:microsoft.com/office/officeart/2005/8/layout/hierarchy2"/>
    <dgm:cxn modelId="{3EBE27D0-6A0D-4E57-A7EC-98AEE2971FAD}" type="presParOf" srcId="{0244E832-0188-44A7-B204-43F59D808E43}" destId="{2AC99863-7245-4238-8FD8-1E5F076643D5}" srcOrd="0" destOrd="0" presId="urn:microsoft.com/office/officeart/2005/8/layout/hierarchy2"/>
    <dgm:cxn modelId="{78F42D47-BE28-48D6-BE47-1AF8F9B686E4}" type="presParOf" srcId="{2AC99863-7245-4238-8FD8-1E5F076643D5}" destId="{B37D2DA1-8813-4B29-AEC4-6BAF6E2D7A49}" srcOrd="0" destOrd="0" presId="urn:microsoft.com/office/officeart/2005/8/layout/hierarchy2"/>
    <dgm:cxn modelId="{E518AE3E-6E46-452F-98BA-565B9A31B092}" type="presParOf" srcId="{0244E832-0188-44A7-B204-43F59D808E43}" destId="{CD0D07E8-C0F6-4C9D-A138-0F3A1B3E923C}" srcOrd="1" destOrd="0" presId="urn:microsoft.com/office/officeart/2005/8/layout/hierarchy2"/>
    <dgm:cxn modelId="{A42162F9-74F7-405C-B1B3-1C21DA809D5B}" type="presParOf" srcId="{CD0D07E8-C0F6-4C9D-A138-0F3A1B3E923C}" destId="{89130A47-8EC6-4531-9524-58C504FCD9D9}" srcOrd="0" destOrd="0" presId="urn:microsoft.com/office/officeart/2005/8/layout/hierarchy2"/>
    <dgm:cxn modelId="{339CEF03-CCD9-415C-8FC7-3CE6C466CF46}" type="presParOf" srcId="{CD0D07E8-C0F6-4C9D-A138-0F3A1B3E923C}" destId="{B394A977-34A3-4EB7-BEAF-C334B6249A73}" srcOrd="1" destOrd="0" presId="urn:microsoft.com/office/officeart/2005/8/layout/hierarchy2"/>
    <dgm:cxn modelId="{19BD1B5E-1589-4CC9-A27C-B66F9D7B1791}" type="presParOf" srcId="{0244E832-0188-44A7-B204-43F59D808E43}" destId="{FA894C14-703A-404B-BAA5-9752B7EFC9E3}" srcOrd="2" destOrd="0" presId="urn:microsoft.com/office/officeart/2005/8/layout/hierarchy2"/>
    <dgm:cxn modelId="{7D0BC6A4-1D8C-438E-A62B-83B875AF5D34}" type="presParOf" srcId="{FA894C14-703A-404B-BAA5-9752B7EFC9E3}" destId="{B6304DAA-D22D-41E9-823A-7EC9EC7DD89B}" srcOrd="0" destOrd="0" presId="urn:microsoft.com/office/officeart/2005/8/layout/hierarchy2"/>
    <dgm:cxn modelId="{382E9216-0BDE-48F5-B3EA-2595C5646908}" type="presParOf" srcId="{0244E832-0188-44A7-B204-43F59D808E43}" destId="{5C7FD3BC-58AC-4EF1-AC29-7A6870BF188B}" srcOrd="3" destOrd="0" presId="urn:microsoft.com/office/officeart/2005/8/layout/hierarchy2"/>
    <dgm:cxn modelId="{FBB124D3-D61B-4910-8B54-6C5BE00C3655}" type="presParOf" srcId="{5C7FD3BC-58AC-4EF1-AC29-7A6870BF188B}" destId="{6EBABF57-5AD6-4086-A42A-D4268F74E0A9}" srcOrd="0" destOrd="0" presId="urn:microsoft.com/office/officeart/2005/8/layout/hierarchy2"/>
    <dgm:cxn modelId="{C99105F2-E14C-49DC-84F9-3F33CCC37DAE}" type="presParOf" srcId="{5C7FD3BC-58AC-4EF1-AC29-7A6870BF188B}" destId="{DC49EB26-29CD-44C5-9A9D-83B7C88783B2}" srcOrd="1" destOrd="0" presId="urn:microsoft.com/office/officeart/2005/8/layout/hierarchy2"/>
    <dgm:cxn modelId="{9F8A6535-D2B1-4CBB-B7E0-DE6DF38C80A1}" type="presParOf" srcId="{DC49EB26-29CD-44C5-9A9D-83B7C88783B2}" destId="{045A1DDC-7F29-47C3-BFF2-BBC2B23BA748}" srcOrd="0" destOrd="0" presId="urn:microsoft.com/office/officeart/2005/8/layout/hierarchy2"/>
    <dgm:cxn modelId="{78A6EE39-0421-4083-ADEF-D97A8FADA601}" type="presParOf" srcId="{045A1DDC-7F29-47C3-BFF2-BBC2B23BA748}" destId="{9B63E2B9-C8D8-4ED5-85FF-0763393A6098}" srcOrd="0" destOrd="0" presId="urn:microsoft.com/office/officeart/2005/8/layout/hierarchy2"/>
    <dgm:cxn modelId="{BD0507CC-D157-4E3C-9243-93EE9E41E9CA}" type="presParOf" srcId="{DC49EB26-29CD-44C5-9A9D-83B7C88783B2}" destId="{96683751-6043-4676-BBEE-F3ECE3AA2B64}" srcOrd="1" destOrd="0" presId="urn:microsoft.com/office/officeart/2005/8/layout/hierarchy2"/>
    <dgm:cxn modelId="{9FF8DDDE-26D8-46A7-9BDC-19657D72B08F}" type="presParOf" srcId="{96683751-6043-4676-BBEE-F3ECE3AA2B64}" destId="{80B6FAA8-3080-4AEE-B0F4-0F9B1781456A}" srcOrd="0" destOrd="0" presId="urn:microsoft.com/office/officeart/2005/8/layout/hierarchy2"/>
    <dgm:cxn modelId="{E00F236C-7835-41BE-9B0F-BCDDE4037C99}" type="presParOf" srcId="{96683751-6043-4676-BBEE-F3ECE3AA2B64}" destId="{BA5A4296-CEF3-4DDA-B72D-46C785F5CC2C}" srcOrd="1" destOrd="0" presId="urn:microsoft.com/office/officeart/2005/8/layout/hierarchy2"/>
    <dgm:cxn modelId="{09C2D044-39CA-4656-82E2-DC61180B1BA9}" type="presParOf" srcId="{BA5A4296-CEF3-4DDA-B72D-46C785F5CC2C}" destId="{1DBA9E9C-959B-496D-8C1E-F1B7D83942E9}" srcOrd="0" destOrd="0" presId="urn:microsoft.com/office/officeart/2005/8/layout/hierarchy2"/>
    <dgm:cxn modelId="{9D3B38B7-C5A4-458C-8BA2-3A05D7266A21}" type="presParOf" srcId="{1DBA9E9C-959B-496D-8C1E-F1B7D83942E9}" destId="{3A24C633-E37E-4124-A99E-E613BBB5DCFC}" srcOrd="0" destOrd="0" presId="urn:microsoft.com/office/officeart/2005/8/layout/hierarchy2"/>
    <dgm:cxn modelId="{DA1BF1B5-C822-4580-9F5A-B6390CED2D2B}" type="presParOf" srcId="{BA5A4296-CEF3-4DDA-B72D-46C785F5CC2C}" destId="{934A7AD1-8DBC-41B8-8F0E-BB82A40147CD}" srcOrd="1" destOrd="0" presId="urn:microsoft.com/office/officeart/2005/8/layout/hierarchy2"/>
    <dgm:cxn modelId="{967FF3E7-50F6-468E-9821-51DC22C2700C}" type="presParOf" srcId="{934A7AD1-8DBC-41B8-8F0E-BB82A40147CD}" destId="{4FB6A8A9-84D9-4864-92E5-728551B4D94D}" srcOrd="0" destOrd="0" presId="urn:microsoft.com/office/officeart/2005/8/layout/hierarchy2"/>
    <dgm:cxn modelId="{432284AC-2BAE-487F-94C4-3825BA43D3D7}" type="presParOf" srcId="{934A7AD1-8DBC-41B8-8F0E-BB82A40147CD}" destId="{81F3C37E-5137-4D78-961E-1554D4B36C93}" srcOrd="1" destOrd="0" presId="urn:microsoft.com/office/officeart/2005/8/layout/hierarchy2"/>
    <dgm:cxn modelId="{AA50A88E-3B4A-45BF-9B35-872175EF046D}" type="presParOf" srcId="{BA5A4296-CEF3-4DDA-B72D-46C785F5CC2C}" destId="{1757A0FC-0BB0-4421-B5D4-9DE02E876A1B}" srcOrd="2" destOrd="0" presId="urn:microsoft.com/office/officeart/2005/8/layout/hierarchy2"/>
    <dgm:cxn modelId="{E617C4F5-96EC-485A-B21A-A3DC9BCBFA27}" type="presParOf" srcId="{1757A0FC-0BB0-4421-B5D4-9DE02E876A1B}" destId="{A71D0B20-12EF-4401-8910-8462ECAE6C50}" srcOrd="0" destOrd="0" presId="urn:microsoft.com/office/officeart/2005/8/layout/hierarchy2"/>
    <dgm:cxn modelId="{92BE7B5F-0FB2-4047-AC33-BA6B68901EC1}" type="presParOf" srcId="{BA5A4296-CEF3-4DDA-B72D-46C785F5CC2C}" destId="{D290DFB5-2530-48EC-9884-1A0144524E3B}" srcOrd="3" destOrd="0" presId="urn:microsoft.com/office/officeart/2005/8/layout/hierarchy2"/>
    <dgm:cxn modelId="{AD87DF9B-DCDB-4A23-BF63-5BC16124E841}" type="presParOf" srcId="{D290DFB5-2530-48EC-9884-1A0144524E3B}" destId="{985370EE-8CC7-4063-B8AF-0707D997EAD3}" srcOrd="0" destOrd="0" presId="urn:microsoft.com/office/officeart/2005/8/layout/hierarchy2"/>
    <dgm:cxn modelId="{57E25C4C-D49A-41C5-B508-CFB6A7822E59}" type="presParOf" srcId="{D290DFB5-2530-48EC-9884-1A0144524E3B}" destId="{40FBE9AF-9299-4C3E-A79B-0FACAFFB20C9}" srcOrd="1" destOrd="0" presId="urn:microsoft.com/office/officeart/2005/8/layout/hierarchy2"/>
    <dgm:cxn modelId="{59DF2A9D-9010-46B7-A385-BF270949B005}" type="presParOf" srcId="{DC49EB26-29CD-44C5-9A9D-83B7C88783B2}" destId="{1DFD223D-541F-4F10-854F-3D9D57EE35D2}" srcOrd="2" destOrd="0" presId="urn:microsoft.com/office/officeart/2005/8/layout/hierarchy2"/>
    <dgm:cxn modelId="{929020BC-B470-494B-86FC-E73326E21A54}" type="presParOf" srcId="{1DFD223D-541F-4F10-854F-3D9D57EE35D2}" destId="{BC36A3E0-F514-46C5-AF06-0F775573742C}" srcOrd="0" destOrd="0" presId="urn:microsoft.com/office/officeart/2005/8/layout/hierarchy2"/>
    <dgm:cxn modelId="{AAD110BC-0D06-4674-8CDC-3FB81639A9E6}" type="presParOf" srcId="{DC49EB26-29CD-44C5-9A9D-83B7C88783B2}" destId="{2D696183-6672-413B-A3D5-F49580DCBBAD}" srcOrd="3" destOrd="0" presId="urn:microsoft.com/office/officeart/2005/8/layout/hierarchy2"/>
    <dgm:cxn modelId="{36427C38-A345-472C-AA9D-1BDD5934089D}" type="presParOf" srcId="{2D696183-6672-413B-A3D5-F49580DCBBAD}" destId="{3F54966D-431D-4960-B2FC-98EBE73F0B28}" srcOrd="0" destOrd="0" presId="urn:microsoft.com/office/officeart/2005/8/layout/hierarchy2"/>
    <dgm:cxn modelId="{26B87451-1CB5-444C-A7CB-9B0095B8909C}" type="presParOf" srcId="{2D696183-6672-413B-A3D5-F49580DCBBAD}" destId="{D99366DC-5183-427D-831D-03E8CB92AE6D}" srcOrd="1" destOrd="0" presId="urn:microsoft.com/office/officeart/2005/8/layout/hierarchy2"/>
    <dgm:cxn modelId="{F95E6336-06E6-4475-8D54-7D86A58CEB04}" type="presParOf" srcId="{D99366DC-5183-427D-831D-03E8CB92AE6D}" destId="{852C8F9C-A636-4F08-9B3F-7111268A4806}" srcOrd="0" destOrd="0" presId="urn:microsoft.com/office/officeart/2005/8/layout/hierarchy2"/>
    <dgm:cxn modelId="{C00C0E5F-8D3D-4DC1-A9A0-91110CC53BA9}" type="presParOf" srcId="{852C8F9C-A636-4F08-9B3F-7111268A4806}" destId="{98058BBF-3AC9-40D7-829B-9045DE376D3E}" srcOrd="0" destOrd="0" presId="urn:microsoft.com/office/officeart/2005/8/layout/hierarchy2"/>
    <dgm:cxn modelId="{0809FDCC-E693-43AD-A4B5-0F212271BFFE}" type="presParOf" srcId="{D99366DC-5183-427D-831D-03E8CB92AE6D}" destId="{27110D24-780D-4B35-AC06-A131901F26C7}" srcOrd="1" destOrd="0" presId="urn:microsoft.com/office/officeart/2005/8/layout/hierarchy2"/>
    <dgm:cxn modelId="{664CA683-5BE2-4341-B2B9-AF87B150FFA2}" type="presParOf" srcId="{27110D24-780D-4B35-AC06-A131901F26C7}" destId="{AFD9C8A9-95F0-447F-89F6-A34B5655C249}" srcOrd="0" destOrd="0" presId="urn:microsoft.com/office/officeart/2005/8/layout/hierarchy2"/>
    <dgm:cxn modelId="{FF129C71-AF49-4EDA-AB79-78A3981B5611}" type="presParOf" srcId="{27110D24-780D-4B35-AC06-A131901F26C7}" destId="{F0F86974-8936-4EFE-A91D-5FBA0DDA9EBB}" srcOrd="1" destOrd="0" presId="urn:microsoft.com/office/officeart/2005/8/layout/hierarchy2"/>
    <dgm:cxn modelId="{D05BAEA7-3837-4BC1-977D-05EDE4FF5A4E}" type="presParOf" srcId="{D99366DC-5183-427D-831D-03E8CB92AE6D}" destId="{C43F006B-9C26-4745-AABC-D926F4A7D77F}" srcOrd="2" destOrd="0" presId="urn:microsoft.com/office/officeart/2005/8/layout/hierarchy2"/>
    <dgm:cxn modelId="{AEB8927D-6926-438A-9EA1-346AA56A3660}" type="presParOf" srcId="{C43F006B-9C26-4745-AABC-D926F4A7D77F}" destId="{66EF433B-7FD1-4FD0-9291-B532471C4BD6}" srcOrd="0" destOrd="0" presId="urn:microsoft.com/office/officeart/2005/8/layout/hierarchy2"/>
    <dgm:cxn modelId="{929D16BE-D2D8-4238-9F47-B8983A4D4ADF}" type="presParOf" srcId="{D99366DC-5183-427D-831D-03E8CB92AE6D}" destId="{EB15B779-D4CA-4ED1-AF38-F806A4BC19BA}" srcOrd="3" destOrd="0" presId="urn:microsoft.com/office/officeart/2005/8/layout/hierarchy2"/>
    <dgm:cxn modelId="{DC6092D5-015B-4962-B903-CFDD05F46421}" type="presParOf" srcId="{EB15B779-D4CA-4ED1-AF38-F806A4BC19BA}" destId="{D6E525BA-525C-4BF1-A78C-A0DAFF60ABF5}" srcOrd="0" destOrd="0" presId="urn:microsoft.com/office/officeart/2005/8/layout/hierarchy2"/>
    <dgm:cxn modelId="{EEFEEDE8-FF9B-497D-9F92-42424D74180B}" type="presParOf" srcId="{EB15B779-D4CA-4ED1-AF38-F806A4BC19BA}" destId="{AE6CCECB-3536-4A57-9236-BF651E9B5D2C}" srcOrd="1" destOrd="0" presId="urn:microsoft.com/office/officeart/2005/8/layout/hierarchy2"/>
    <dgm:cxn modelId="{94D2D922-B451-4D26-8F0B-7B38B8BF46CE}" type="presParOf" srcId="{DC49EB26-29CD-44C5-9A9D-83B7C88783B2}" destId="{34C76C03-8DF4-4A37-8329-1A6657BC0923}" srcOrd="4" destOrd="0" presId="urn:microsoft.com/office/officeart/2005/8/layout/hierarchy2"/>
    <dgm:cxn modelId="{EDEABF36-B55A-4059-9F36-9DD5DFA9E8AE}" type="presParOf" srcId="{34C76C03-8DF4-4A37-8329-1A6657BC0923}" destId="{8657FD74-1415-432B-A351-639872F40609}" srcOrd="0" destOrd="0" presId="urn:microsoft.com/office/officeart/2005/8/layout/hierarchy2"/>
    <dgm:cxn modelId="{8A0B493C-A647-4349-B70F-E0C2A58036CF}" type="presParOf" srcId="{DC49EB26-29CD-44C5-9A9D-83B7C88783B2}" destId="{84CC1A48-353A-4473-A5D7-FA3AE215B7E4}" srcOrd="5" destOrd="0" presId="urn:microsoft.com/office/officeart/2005/8/layout/hierarchy2"/>
    <dgm:cxn modelId="{AAD96FA0-BBD5-4B83-AF9B-0330E30302D2}" type="presParOf" srcId="{84CC1A48-353A-4473-A5D7-FA3AE215B7E4}" destId="{3DBCD4D9-092A-4F79-B98D-CC15CC9548BD}" srcOrd="0" destOrd="0" presId="urn:microsoft.com/office/officeart/2005/8/layout/hierarchy2"/>
    <dgm:cxn modelId="{2E3769F4-9650-4E8D-8C76-E80832208A9C}" type="presParOf" srcId="{84CC1A48-353A-4473-A5D7-FA3AE215B7E4}" destId="{4CD393A1-8BC2-4EA6-9473-8D58D87D95F9}" srcOrd="1" destOrd="0" presId="urn:microsoft.com/office/officeart/2005/8/layout/hierarchy2"/>
    <dgm:cxn modelId="{6DBFB2F5-DAAB-4B07-81D6-A1F83CFD4F6C}" type="presParOf" srcId="{4CD393A1-8BC2-4EA6-9473-8D58D87D95F9}" destId="{A2810129-ED68-4D0C-AFF7-1CBCDA9F671F}" srcOrd="0" destOrd="0" presId="urn:microsoft.com/office/officeart/2005/8/layout/hierarchy2"/>
    <dgm:cxn modelId="{A41FDFA3-C6AB-458B-A411-DFEA5B1E6B31}" type="presParOf" srcId="{A2810129-ED68-4D0C-AFF7-1CBCDA9F671F}" destId="{19002E1B-FF30-4CC4-934C-779318C75DE6}" srcOrd="0" destOrd="0" presId="urn:microsoft.com/office/officeart/2005/8/layout/hierarchy2"/>
    <dgm:cxn modelId="{BEEE144F-FC15-4A5A-91DA-E24040ED60A7}" type="presParOf" srcId="{4CD393A1-8BC2-4EA6-9473-8D58D87D95F9}" destId="{20D91453-DAFA-42AF-BAB6-B88B0032C598}" srcOrd="1" destOrd="0" presId="urn:microsoft.com/office/officeart/2005/8/layout/hierarchy2"/>
    <dgm:cxn modelId="{53DC3AB6-2170-4E52-BC45-31D9F767A09B}" type="presParOf" srcId="{20D91453-DAFA-42AF-BAB6-B88B0032C598}" destId="{5CBBD5CC-80D5-43FB-B9D7-4C1DCE598D1D}" srcOrd="0" destOrd="0" presId="urn:microsoft.com/office/officeart/2005/8/layout/hierarchy2"/>
    <dgm:cxn modelId="{A0AF4A45-CC90-4767-9EB1-AF75C89698BB}" type="presParOf" srcId="{20D91453-DAFA-42AF-BAB6-B88B0032C598}" destId="{57CE4FF2-7105-451E-BA5A-F09E121728C3}" srcOrd="1" destOrd="0" presId="urn:microsoft.com/office/officeart/2005/8/layout/hierarchy2"/>
    <dgm:cxn modelId="{B1F7BD0F-9461-4064-A3DF-33073913DC32}" type="presParOf" srcId="{4CD393A1-8BC2-4EA6-9473-8D58D87D95F9}" destId="{45A6E313-2A72-4063-93C4-0C1950F69DCC}" srcOrd="2" destOrd="0" presId="urn:microsoft.com/office/officeart/2005/8/layout/hierarchy2"/>
    <dgm:cxn modelId="{CCAF65D3-AA93-4305-A459-54A75EA40822}" type="presParOf" srcId="{45A6E313-2A72-4063-93C4-0C1950F69DCC}" destId="{396481A4-6026-46B5-B100-DBFC94831D6A}" srcOrd="0" destOrd="0" presId="urn:microsoft.com/office/officeart/2005/8/layout/hierarchy2"/>
    <dgm:cxn modelId="{FBBAEC6F-EECE-4714-B76B-0CFE0546BFE7}" type="presParOf" srcId="{4CD393A1-8BC2-4EA6-9473-8D58D87D95F9}" destId="{4831EFB3-08F0-45DD-8969-B2BB3F2FB202}" srcOrd="3" destOrd="0" presId="urn:microsoft.com/office/officeart/2005/8/layout/hierarchy2"/>
    <dgm:cxn modelId="{DA4E0D8C-DE20-40D5-A93A-5884BF215B39}" type="presParOf" srcId="{4831EFB3-08F0-45DD-8969-B2BB3F2FB202}" destId="{7EAF9A15-A476-4704-83F3-99DB4AA85361}" srcOrd="0" destOrd="0" presId="urn:microsoft.com/office/officeart/2005/8/layout/hierarchy2"/>
    <dgm:cxn modelId="{57F55EF1-28D8-47E7-8722-3014D59DB8CD}" type="presParOf" srcId="{4831EFB3-08F0-45DD-8969-B2BB3F2FB202}" destId="{31AA3559-D869-4FD6-8076-18A6DAE2353D}" srcOrd="1" destOrd="0" presId="urn:microsoft.com/office/officeart/2005/8/layout/hierarchy2"/>
    <dgm:cxn modelId="{293190CA-2607-485D-9742-D35EAD39FBE0}" type="presParOf" srcId="{4CD393A1-8BC2-4EA6-9473-8D58D87D95F9}" destId="{CAF0EE0E-D389-4582-B10F-CD14687BE71E}" srcOrd="4" destOrd="0" presId="urn:microsoft.com/office/officeart/2005/8/layout/hierarchy2"/>
    <dgm:cxn modelId="{5EA834B0-70ED-4F6F-8CBD-D3815C53EA44}" type="presParOf" srcId="{CAF0EE0E-D389-4582-B10F-CD14687BE71E}" destId="{0363D5FB-F104-4C2A-9574-15DE2CDB5755}" srcOrd="0" destOrd="0" presId="urn:microsoft.com/office/officeart/2005/8/layout/hierarchy2"/>
    <dgm:cxn modelId="{D1730583-EA52-4614-9E6C-A480FAD2C941}" type="presParOf" srcId="{4CD393A1-8BC2-4EA6-9473-8D58D87D95F9}" destId="{9DB783A0-9B87-44E0-A5B3-193059DEFE86}" srcOrd="5" destOrd="0" presId="urn:microsoft.com/office/officeart/2005/8/layout/hierarchy2"/>
    <dgm:cxn modelId="{25A305DF-5DDE-446C-95B9-C16AA72FF8CB}" type="presParOf" srcId="{9DB783A0-9B87-44E0-A5B3-193059DEFE86}" destId="{ACD12F99-EBA6-49CF-A811-161ACFEE9C60}" srcOrd="0" destOrd="0" presId="urn:microsoft.com/office/officeart/2005/8/layout/hierarchy2"/>
    <dgm:cxn modelId="{C8A30FB4-A759-43D6-8082-7F5B6314B99C}" type="presParOf" srcId="{9DB783A0-9B87-44E0-A5B3-193059DEFE86}" destId="{D6826E36-4227-4970-80DB-BE9544071F5F}" srcOrd="1" destOrd="0" presId="urn:microsoft.com/office/officeart/2005/8/layout/hierarchy2"/>
    <dgm:cxn modelId="{05A076C6-2C12-4C55-9CD2-573E26D3092F}" type="presParOf" srcId="{0244E832-0188-44A7-B204-43F59D808E43}" destId="{E8308C04-E835-46E7-A36D-8AD19E10B09C}" srcOrd="4" destOrd="0" presId="urn:microsoft.com/office/officeart/2005/8/layout/hierarchy2"/>
    <dgm:cxn modelId="{5DF14679-319D-467E-A8AE-442011FF586F}" type="presParOf" srcId="{E8308C04-E835-46E7-A36D-8AD19E10B09C}" destId="{AC5EF64C-2DB5-408A-9580-F0A08CAF16FA}" srcOrd="0" destOrd="0" presId="urn:microsoft.com/office/officeart/2005/8/layout/hierarchy2"/>
    <dgm:cxn modelId="{C5D71A4F-307C-4230-BC32-C532B8656F10}" type="presParOf" srcId="{0244E832-0188-44A7-B204-43F59D808E43}" destId="{9BB24060-9794-43EE-BF6C-44C9FC287C0C}" srcOrd="5" destOrd="0" presId="urn:microsoft.com/office/officeart/2005/8/layout/hierarchy2"/>
    <dgm:cxn modelId="{28414F01-9CC7-4759-A180-2BF5D5250A32}" type="presParOf" srcId="{9BB24060-9794-43EE-BF6C-44C9FC287C0C}" destId="{D0A8D072-258B-4EBD-8299-8D0125B9650F}" srcOrd="0" destOrd="0" presId="urn:microsoft.com/office/officeart/2005/8/layout/hierarchy2"/>
    <dgm:cxn modelId="{BA8BAD7E-AFD4-475C-BA0E-05ACE5A5FD1B}" type="presParOf" srcId="{9BB24060-9794-43EE-BF6C-44C9FC287C0C}" destId="{66772B25-BE46-4DAA-996B-CB1BB21D78B7}" srcOrd="1" destOrd="0" presId="urn:microsoft.com/office/officeart/2005/8/layout/hierarchy2"/>
    <dgm:cxn modelId="{7B602B5A-5397-49CF-BE2D-118DD8CACAB6}" type="presParOf" srcId="{0244E832-0188-44A7-B204-43F59D808E43}" destId="{B06F3060-9E16-4522-BDF1-0B60A5DF4331}" srcOrd="6" destOrd="0" presId="urn:microsoft.com/office/officeart/2005/8/layout/hierarchy2"/>
    <dgm:cxn modelId="{DF841742-7DD3-4B1B-82C3-E1A2C8066899}" type="presParOf" srcId="{B06F3060-9E16-4522-BDF1-0B60A5DF4331}" destId="{B92AFED7-FE75-4ECC-8C01-2EE053C3D9E7}" srcOrd="0" destOrd="0" presId="urn:microsoft.com/office/officeart/2005/8/layout/hierarchy2"/>
    <dgm:cxn modelId="{ED6965E9-2B10-4880-B821-CC48878BBE82}" type="presParOf" srcId="{0244E832-0188-44A7-B204-43F59D808E43}" destId="{1BB0B13C-7847-41A2-B9A0-54D699BA2096}" srcOrd="7" destOrd="0" presId="urn:microsoft.com/office/officeart/2005/8/layout/hierarchy2"/>
    <dgm:cxn modelId="{256FBE52-A47D-495E-9A83-C1F23DB046D8}" type="presParOf" srcId="{1BB0B13C-7847-41A2-B9A0-54D699BA2096}" destId="{196898D7-56C3-4CC3-8C11-178236B5AB1A}" srcOrd="0" destOrd="0" presId="urn:microsoft.com/office/officeart/2005/8/layout/hierarchy2"/>
    <dgm:cxn modelId="{FDE37793-C296-4DFA-BF48-208753ADDCDE}" type="presParOf" srcId="{1BB0B13C-7847-41A2-B9A0-54D699BA2096}" destId="{DAFA5F6A-7E3F-40E7-9D15-C676FFAE36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071E0-239D-4F3F-87E2-9172ADA61657}">
      <dsp:nvSpPr>
        <dsp:cNvPr id="0" name=""/>
        <dsp:cNvSpPr/>
      </dsp:nvSpPr>
      <dsp:spPr>
        <a:xfrm>
          <a:off x="121830" y="1947647"/>
          <a:ext cx="1559872" cy="499712"/>
        </a:xfrm>
        <a:prstGeom prst="roundRect">
          <a:avLst>
            <a:gd name="adj" fmla="val 10000"/>
          </a:avLst>
        </a:prstGeom>
        <a:solidFill>
          <a:schemeClr val="accent1">
            <a:lumMod val="10000"/>
            <a:alpha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AOZ</a:t>
          </a:r>
          <a:endParaRPr lang="de-CH" sz="1200" kern="1200" dirty="0"/>
        </a:p>
      </dsp:txBody>
      <dsp:txXfrm>
        <a:off x="136466" y="1962283"/>
        <a:ext cx="1530600" cy="470440"/>
      </dsp:txXfrm>
    </dsp:sp>
    <dsp:sp modelId="{2AC99863-7245-4238-8FD8-1E5F076643D5}">
      <dsp:nvSpPr>
        <dsp:cNvPr id="0" name=""/>
        <dsp:cNvSpPr/>
      </dsp:nvSpPr>
      <dsp:spPr>
        <a:xfrm rot="17407823">
          <a:off x="1300793" y="1640818"/>
          <a:ext cx="1161589" cy="22741"/>
        </a:xfrm>
        <a:custGeom>
          <a:avLst/>
          <a:gdLst/>
          <a:ahLst/>
          <a:cxnLst/>
          <a:rect l="0" t="0" r="0" b="0"/>
          <a:pathLst>
            <a:path>
              <a:moveTo>
                <a:pt x="0" y="11370"/>
              </a:moveTo>
              <a:lnTo>
                <a:pt x="1161589" y="113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852548" y="1623149"/>
        <a:ext cx="58079" cy="58079"/>
      </dsp:txXfrm>
    </dsp:sp>
    <dsp:sp modelId="{89130A47-8EC6-4531-9524-58C504FCD9D9}">
      <dsp:nvSpPr>
        <dsp:cNvPr id="0" name=""/>
        <dsp:cNvSpPr/>
      </dsp:nvSpPr>
      <dsp:spPr>
        <a:xfrm>
          <a:off x="2081472" y="780809"/>
          <a:ext cx="1603117" cy="652129"/>
        </a:xfrm>
        <a:prstGeom prst="roundRect">
          <a:avLst>
            <a:gd name="adj" fmla="val 10000"/>
          </a:avLst>
        </a:prstGeom>
        <a:solidFill>
          <a:schemeClr val="accent1">
            <a:lumMod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Deutsch &amp; Arbeitsintegration</a:t>
          </a:r>
          <a:endParaRPr lang="de-CH" sz="1200" kern="1200" dirty="0"/>
        </a:p>
      </dsp:txBody>
      <dsp:txXfrm>
        <a:off x="2100572" y="799909"/>
        <a:ext cx="1564917" cy="613929"/>
      </dsp:txXfrm>
    </dsp:sp>
    <dsp:sp modelId="{FA894C14-703A-404B-BAA5-9752B7EFC9E3}">
      <dsp:nvSpPr>
        <dsp:cNvPr id="0" name=""/>
        <dsp:cNvSpPr/>
      </dsp:nvSpPr>
      <dsp:spPr>
        <a:xfrm rot="19063032">
          <a:off x="1611412" y="2004361"/>
          <a:ext cx="540351" cy="22741"/>
        </a:xfrm>
        <a:custGeom>
          <a:avLst/>
          <a:gdLst/>
          <a:ahLst/>
          <a:cxnLst/>
          <a:rect l="0" t="0" r="0" b="0"/>
          <a:pathLst>
            <a:path>
              <a:moveTo>
                <a:pt x="0" y="11370"/>
              </a:moveTo>
              <a:lnTo>
                <a:pt x="540351" y="113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868078" y="2002223"/>
        <a:ext cx="27017" cy="27017"/>
      </dsp:txXfrm>
    </dsp:sp>
    <dsp:sp modelId="{6EBABF57-5AD6-4086-A42A-D4268F74E0A9}">
      <dsp:nvSpPr>
        <dsp:cNvPr id="0" name=""/>
        <dsp:cNvSpPr/>
      </dsp:nvSpPr>
      <dsp:spPr>
        <a:xfrm>
          <a:off x="2081472" y="1507895"/>
          <a:ext cx="1604166" cy="652129"/>
        </a:xfrm>
        <a:prstGeom prst="roundRect">
          <a:avLst>
            <a:gd name="adj" fmla="val 10000"/>
          </a:avLst>
        </a:prstGeom>
        <a:solidFill>
          <a:schemeClr val="accent1">
            <a:lumMod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Sozialhilfe, Betreuung &amp; Nothilfe</a:t>
          </a:r>
          <a:endParaRPr lang="de-CH" sz="1200" kern="1200" dirty="0"/>
        </a:p>
      </dsp:txBody>
      <dsp:txXfrm>
        <a:off x="2100572" y="1526995"/>
        <a:ext cx="1565966" cy="613929"/>
      </dsp:txXfrm>
    </dsp:sp>
    <dsp:sp modelId="{045A1DDC-7F29-47C3-BFF2-BBC2B23BA748}">
      <dsp:nvSpPr>
        <dsp:cNvPr id="0" name=""/>
        <dsp:cNvSpPr/>
      </dsp:nvSpPr>
      <dsp:spPr>
        <a:xfrm rot="17230830">
          <a:off x="3208826" y="1176087"/>
          <a:ext cx="1353395" cy="22741"/>
        </a:xfrm>
        <a:custGeom>
          <a:avLst/>
          <a:gdLst/>
          <a:ahLst/>
          <a:cxnLst/>
          <a:rect l="0" t="0" r="0" b="0"/>
          <a:pathLst>
            <a:path>
              <a:moveTo>
                <a:pt x="0" y="11370"/>
              </a:moveTo>
              <a:lnTo>
                <a:pt x="1353395" y="1137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3851689" y="1153622"/>
        <a:ext cx="67669" cy="67669"/>
      </dsp:txXfrm>
    </dsp:sp>
    <dsp:sp modelId="{80B6FAA8-3080-4AEE-B0F4-0F9B1781456A}">
      <dsp:nvSpPr>
        <dsp:cNvPr id="0" name=""/>
        <dsp:cNvSpPr/>
      </dsp:nvSpPr>
      <dsp:spPr>
        <a:xfrm>
          <a:off x="4085409" y="214890"/>
          <a:ext cx="1889082" cy="652129"/>
        </a:xfrm>
        <a:prstGeom prst="roundRect">
          <a:avLst>
            <a:gd name="adj" fmla="val 10000"/>
          </a:avLst>
        </a:prstGeom>
        <a:solidFill>
          <a:srgbClr val="2D686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Betrieb von und Betreuung in Bundeszentren</a:t>
          </a:r>
          <a:endParaRPr lang="de-CH" sz="1200" kern="1200" dirty="0"/>
        </a:p>
      </dsp:txBody>
      <dsp:txXfrm>
        <a:off x="4104509" y="233990"/>
        <a:ext cx="1850882" cy="613929"/>
      </dsp:txXfrm>
    </dsp:sp>
    <dsp:sp modelId="{1DBA9E9C-959B-496D-8C1E-F1B7D83942E9}">
      <dsp:nvSpPr>
        <dsp:cNvPr id="0" name=""/>
        <dsp:cNvSpPr/>
      </dsp:nvSpPr>
      <dsp:spPr>
        <a:xfrm rot="19328633">
          <a:off x="5924579" y="384034"/>
          <a:ext cx="474349" cy="22741"/>
        </a:xfrm>
        <a:custGeom>
          <a:avLst/>
          <a:gdLst/>
          <a:ahLst/>
          <a:cxnLst/>
          <a:rect l="0" t="0" r="0" b="0"/>
          <a:pathLst>
            <a:path>
              <a:moveTo>
                <a:pt x="0" y="11370"/>
              </a:moveTo>
              <a:lnTo>
                <a:pt x="474349"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49895" y="383546"/>
        <a:ext cx="23717" cy="23717"/>
      </dsp:txXfrm>
    </dsp:sp>
    <dsp:sp modelId="{4FB6A8A9-84D9-4864-92E5-728551B4D94D}">
      <dsp:nvSpPr>
        <dsp:cNvPr id="0" name=""/>
        <dsp:cNvSpPr/>
      </dsp:nvSpPr>
      <dsp:spPr>
        <a:xfrm>
          <a:off x="6349016" y="0"/>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Empfangs- und Verfahrenszentren</a:t>
          </a:r>
          <a:endParaRPr lang="de-CH" sz="1200" kern="1200" dirty="0"/>
        </a:p>
      </dsp:txBody>
      <dsp:txXfrm>
        <a:off x="6363652" y="14636"/>
        <a:ext cx="1859810" cy="470440"/>
      </dsp:txXfrm>
    </dsp:sp>
    <dsp:sp modelId="{1757A0FC-0BB0-4421-B5D4-9DE02E876A1B}">
      <dsp:nvSpPr>
        <dsp:cNvPr id="0" name=""/>
        <dsp:cNvSpPr/>
      </dsp:nvSpPr>
      <dsp:spPr>
        <a:xfrm rot="2047113">
          <a:off x="5935558" y="656458"/>
          <a:ext cx="452390" cy="22741"/>
        </a:xfrm>
        <a:custGeom>
          <a:avLst/>
          <a:gdLst/>
          <a:ahLst/>
          <a:cxnLst/>
          <a:rect l="0" t="0" r="0" b="0"/>
          <a:pathLst>
            <a:path>
              <a:moveTo>
                <a:pt x="0" y="11370"/>
              </a:moveTo>
              <a:lnTo>
                <a:pt x="452390"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50444" y="656519"/>
        <a:ext cx="22619" cy="22619"/>
      </dsp:txXfrm>
    </dsp:sp>
    <dsp:sp modelId="{985370EE-8CC7-4063-B8AF-0707D997EAD3}">
      <dsp:nvSpPr>
        <dsp:cNvPr id="0" name=""/>
        <dsp:cNvSpPr/>
      </dsp:nvSpPr>
      <dsp:spPr>
        <a:xfrm>
          <a:off x="6349016" y="544847"/>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Testbetrieb Juch</a:t>
          </a:r>
          <a:endParaRPr lang="de-CH" sz="1200" kern="1200" dirty="0"/>
        </a:p>
      </dsp:txBody>
      <dsp:txXfrm>
        <a:off x="6363652" y="559483"/>
        <a:ext cx="1859810" cy="470440"/>
      </dsp:txXfrm>
    </dsp:sp>
    <dsp:sp modelId="{1DFD223D-541F-4F10-854F-3D9D57EE35D2}">
      <dsp:nvSpPr>
        <dsp:cNvPr id="0" name=""/>
        <dsp:cNvSpPr/>
      </dsp:nvSpPr>
      <dsp:spPr>
        <a:xfrm rot="20413970">
          <a:off x="3673123" y="1750756"/>
          <a:ext cx="424801" cy="22741"/>
        </a:xfrm>
        <a:custGeom>
          <a:avLst/>
          <a:gdLst/>
          <a:ahLst/>
          <a:cxnLst/>
          <a:rect l="0" t="0" r="0" b="0"/>
          <a:pathLst>
            <a:path>
              <a:moveTo>
                <a:pt x="0" y="11370"/>
              </a:moveTo>
              <a:lnTo>
                <a:pt x="424801" y="1137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3874904" y="1751507"/>
        <a:ext cx="21240" cy="21240"/>
      </dsp:txXfrm>
    </dsp:sp>
    <dsp:sp modelId="{3F54966D-431D-4960-B2FC-98EBE73F0B28}">
      <dsp:nvSpPr>
        <dsp:cNvPr id="0" name=""/>
        <dsp:cNvSpPr/>
      </dsp:nvSpPr>
      <dsp:spPr>
        <a:xfrm>
          <a:off x="4085409" y="1364228"/>
          <a:ext cx="1889082" cy="652129"/>
        </a:xfrm>
        <a:prstGeom prst="roundRect">
          <a:avLst>
            <a:gd name="adj" fmla="val 10000"/>
          </a:avLst>
        </a:prstGeom>
        <a:solidFill>
          <a:srgbClr val="2D686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Betrieb von und Betreuung in Kantonalen Zentren</a:t>
          </a:r>
          <a:endParaRPr lang="de-CH" sz="1200" kern="1200" dirty="0"/>
        </a:p>
      </dsp:txBody>
      <dsp:txXfrm>
        <a:off x="4104509" y="1383328"/>
        <a:ext cx="1850882" cy="613929"/>
      </dsp:txXfrm>
    </dsp:sp>
    <dsp:sp modelId="{852C8F9C-A636-4F08-9B3F-7111268A4806}">
      <dsp:nvSpPr>
        <dsp:cNvPr id="0" name=""/>
        <dsp:cNvSpPr/>
      </dsp:nvSpPr>
      <dsp:spPr>
        <a:xfrm rot="19164455">
          <a:off x="5915147" y="1518462"/>
          <a:ext cx="493212" cy="22741"/>
        </a:xfrm>
        <a:custGeom>
          <a:avLst/>
          <a:gdLst/>
          <a:ahLst/>
          <a:cxnLst/>
          <a:rect l="0" t="0" r="0" b="0"/>
          <a:pathLst>
            <a:path>
              <a:moveTo>
                <a:pt x="0" y="11370"/>
              </a:moveTo>
              <a:lnTo>
                <a:pt x="493212"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49423" y="1517502"/>
        <a:ext cx="24660" cy="24660"/>
      </dsp:txXfrm>
    </dsp:sp>
    <dsp:sp modelId="{AFD9C8A9-95F0-447F-89F6-A34B5655C249}">
      <dsp:nvSpPr>
        <dsp:cNvPr id="0" name=""/>
        <dsp:cNvSpPr/>
      </dsp:nvSpPr>
      <dsp:spPr>
        <a:xfrm>
          <a:off x="6349016" y="1119516"/>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Durchgangszentren</a:t>
          </a:r>
          <a:endParaRPr lang="de-CH" sz="1200" kern="1200" dirty="0"/>
        </a:p>
      </dsp:txBody>
      <dsp:txXfrm>
        <a:off x="6363652" y="1134152"/>
        <a:ext cx="1859810" cy="470440"/>
      </dsp:txXfrm>
    </dsp:sp>
    <dsp:sp modelId="{C43F006B-9C26-4745-AABC-D926F4A7D77F}">
      <dsp:nvSpPr>
        <dsp:cNvPr id="0" name=""/>
        <dsp:cNvSpPr/>
      </dsp:nvSpPr>
      <dsp:spPr>
        <a:xfrm rot="2047113">
          <a:off x="5935558" y="1805797"/>
          <a:ext cx="452390" cy="22741"/>
        </a:xfrm>
        <a:custGeom>
          <a:avLst/>
          <a:gdLst/>
          <a:ahLst/>
          <a:cxnLst/>
          <a:rect l="0" t="0" r="0" b="0"/>
          <a:pathLst>
            <a:path>
              <a:moveTo>
                <a:pt x="0" y="11370"/>
              </a:moveTo>
              <a:lnTo>
                <a:pt x="452390"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50444" y="1805858"/>
        <a:ext cx="22619" cy="22619"/>
      </dsp:txXfrm>
    </dsp:sp>
    <dsp:sp modelId="{D6E525BA-525C-4BF1-A78C-A0DAFF60ABF5}">
      <dsp:nvSpPr>
        <dsp:cNvPr id="0" name=""/>
        <dsp:cNvSpPr/>
      </dsp:nvSpPr>
      <dsp:spPr>
        <a:xfrm>
          <a:off x="6349016" y="1694186"/>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Zentrum für unbegleitete Minderjährige</a:t>
          </a:r>
          <a:endParaRPr lang="de-CH" sz="1200" kern="1200" dirty="0"/>
        </a:p>
      </dsp:txBody>
      <dsp:txXfrm>
        <a:off x="6363652" y="1708822"/>
        <a:ext cx="1859810" cy="470440"/>
      </dsp:txXfrm>
    </dsp:sp>
    <dsp:sp modelId="{34C76C03-8DF4-4A37-8329-1A6657BC0923}">
      <dsp:nvSpPr>
        <dsp:cNvPr id="0" name=""/>
        <dsp:cNvSpPr/>
      </dsp:nvSpPr>
      <dsp:spPr>
        <a:xfrm rot="4369170">
          <a:off x="3208826" y="2469092"/>
          <a:ext cx="1353395" cy="22741"/>
        </a:xfrm>
        <a:custGeom>
          <a:avLst/>
          <a:gdLst/>
          <a:ahLst/>
          <a:cxnLst/>
          <a:rect l="0" t="0" r="0" b="0"/>
          <a:pathLst>
            <a:path>
              <a:moveTo>
                <a:pt x="0" y="11370"/>
              </a:moveTo>
              <a:lnTo>
                <a:pt x="1353395" y="1137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3851689" y="2446628"/>
        <a:ext cx="67669" cy="67669"/>
      </dsp:txXfrm>
    </dsp:sp>
    <dsp:sp modelId="{3DBCD4D9-092A-4F79-B98D-CC15CC9548BD}">
      <dsp:nvSpPr>
        <dsp:cNvPr id="0" name=""/>
        <dsp:cNvSpPr/>
      </dsp:nvSpPr>
      <dsp:spPr>
        <a:xfrm>
          <a:off x="4085409" y="2800901"/>
          <a:ext cx="1889082" cy="652129"/>
        </a:xfrm>
        <a:prstGeom prst="roundRect">
          <a:avLst>
            <a:gd name="adj" fmla="val 10000"/>
          </a:avLst>
        </a:prstGeom>
        <a:solidFill>
          <a:srgbClr val="2D686D">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Kommunale Asyl- und Flüchtlingsfürsorge</a:t>
          </a:r>
          <a:endParaRPr lang="de-CH" sz="1200" kern="1200" dirty="0"/>
        </a:p>
      </dsp:txBody>
      <dsp:txXfrm>
        <a:off x="4104509" y="2820001"/>
        <a:ext cx="1850882" cy="613929"/>
      </dsp:txXfrm>
    </dsp:sp>
    <dsp:sp modelId="{A2810129-ED68-4D0C-AFF7-1CBCDA9F671F}">
      <dsp:nvSpPr>
        <dsp:cNvPr id="0" name=""/>
        <dsp:cNvSpPr/>
      </dsp:nvSpPr>
      <dsp:spPr>
        <a:xfrm rot="18097326">
          <a:off x="5804597" y="2811468"/>
          <a:ext cx="714312" cy="22741"/>
        </a:xfrm>
        <a:custGeom>
          <a:avLst/>
          <a:gdLst/>
          <a:ahLst/>
          <a:cxnLst/>
          <a:rect l="0" t="0" r="0" b="0"/>
          <a:pathLst>
            <a:path>
              <a:moveTo>
                <a:pt x="0" y="11370"/>
              </a:moveTo>
              <a:lnTo>
                <a:pt x="714312"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43896" y="2804981"/>
        <a:ext cx="35715" cy="35715"/>
      </dsp:txXfrm>
    </dsp:sp>
    <dsp:sp modelId="{5CBBD5CC-80D5-43FB-B9D7-4C1DCE598D1D}">
      <dsp:nvSpPr>
        <dsp:cNvPr id="0" name=""/>
        <dsp:cNvSpPr/>
      </dsp:nvSpPr>
      <dsp:spPr>
        <a:xfrm>
          <a:off x="6349016" y="2268855"/>
          <a:ext cx="1889082" cy="499712"/>
        </a:xfrm>
        <a:prstGeom prst="roundRect">
          <a:avLst>
            <a:gd name="adj" fmla="val 10000"/>
          </a:avLst>
        </a:prstGeom>
        <a:solidFill>
          <a:srgbClr val="0070C0">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Team Standort Wetzikon</a:t>
          </a:r>
          <a:endParaRPr lang="de-CH" sz="1200" kern="1200" dirty="0"/>
        </a:p>
      </dsp:txBody>
      <dsp:txXfrm>
        <a:off x="6363652" y="2283491"/>
        <a:ext cx="1859810" cy="470440"/>
      </dsp:txXfrm>
    </dsp:sp>
    <dsp:sp modelId="{45A6E313-2A72-4063-93C4-0C1950F69DCC}">
      <dsp:nvSpPr>
        <dsp:cNvPr id="0" name=""/>
        <dsp:cNvSpPr/>
      </dsp:nvSpPr>
      <dsp:spPr>
        <a:xfrm rot="21292541">
          <a:off x="5973740" y="3098802"/>
          <a:ext cx="376027" cy="22741"/>
        </a:xfrm>
        <a:custGeom>
          <a:avLst/>
          <a:gdLst/>
          <a:ahLst/>
          <a:cxnLst/>
          <a:rect l="0" t="0" r="0" b="0"/>
          <a:pathLst>
            <a:path>
              <a:moveTo>
                <a:pt x="0" y="11370"/>
              </a:moveTo>
              <a:lnTo>
                <a:pt x="376027"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52353" y="3100772"/>
        <a:ext cx="18801" cy="18801"/>
      </dsp:txXfrm>
    </dsp:sp>
    <dsp:sp modelId="{7EAF9A15-A476-4704-83F3-99DB4AA85361}">
      <dsp:nvSpPr>
        <dsp:cNvPr id="0" name=""/>
        <dsp:cNvSpPr/>
      </dsp:nvSpPr>
      <dsp:spPr>
        <a:xfrm>
          <a:off x="6349016" y="2843524"/>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Team Standort Schlieren</a:t>
          </a:r>
          <a:endParaRPr lang="de-CH" sz="1200" kern="1200" dirty="0"/>
        </a:p>
      </dsp:txBody>
      <dsp:txXfrm>
        <a:off x="6363652" y="2858160"/>
        <a:ext cx="1859810" cy="470440"/>
      </dsp:txXfrm>
    </dsp:sp>
    <dsp:sp modelId="{CAF0EE0E-D389-4582-B10F-CD14687BE71E}">
      <dsp:nvSpPr>
        <dsp:cNvPr id="0" name=""/>
        <dsp:cNvSpPr/>
      </dsp:nvSpPr>
      <dsp:spPr>
        <a:xfrm rot="3310531">
          <a:off x="5824355" y="3402930"/>
          <a:ext cx="700043" cy="22741"/>
        </a:xfrm>
        <a:custGeom>
          <a:avLst/>
          <a:gdLst/>
          <a:ahLst/>
          <a:cxnLst/>
          <a:rect l="0" t="0" r="0" b="0"/>
          <a:pathLst>
            <a:path>
              <a:moveTo>
                <a:pt x="0" y="11370"/>
              </a:moveTo>
              <a:lnTo>
                <a:pt x="700043" y="11370"/>
              </a:lnTo>
            </a:path>
          </a:pathLst>
        </a:custGeom>
        <a:noFill/>
        <a:ln w="25400" cap="flat" cmpd="sng" algn="ctr">
          <a:solidFill>
            <a:schemeClr val="accent2">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6156875" y="3396799"/>
        <a:ext cx="35002" cy="35002"/>
      </dsp:txXfrm>
    </dsp:sp>
    <dsp:sp modelId="{ACD12F99-EBA6-49CF-A811-161ACFEE9C60}">
      <dsp:nvSpPr>
        <dsp:cNvPr id="0" name=""/>
        <dsp:cNvSpPr/>
      </dsp:nvSpPr>
      <dsp:spPr>
        <a:xfrm>
          <a:off x="6374261" y="3451779"/>
          <a:ext cx="1889082" cy="499712"/>
        </a:xfrm>
        <a:prstGeom prst="roundRect">
          <a:avLst>
            <a:gd name="adj" fmla="val 10000"/>
          </a:avLst>
        </a:prstGeom>
        <a:solidFill>
          <a:srgbClr val="3A888E">
            <a:alpha val="2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Team Standort Zürich</a:t>
          </a:r>
          <a:endParaRPr lang="de-CH" sz="1200" kern="1200" dirty="0"/>
        </a:p>
      </dsp:txBody>
      <dsp:txXfrm>
        <a:off x="6388897" y="3466415"/>
        <a:ext cx="1859810" cy="470440"/>
      </dsp:txXfrm>
    </dsp:sp>
    <dsp:sp modelId="{E8308C04-E835-46E7-A36D-8AD19E10B09C}">
      <dsp:nvSpPr>
        <dsp:cNvPr id="0" name=""/>
        <dsp:cNvSpPr/>
      </dsp:nvSpPr>
      <dsp:spPr>
        <a:xfrm rot="2536968">
          <a:off x="1611412" y="2367904"/>
          <a:ext cx="540351" cy="22741"/>
        </a:xfrm>
        <a:custGeom>
          <a:avLst/>
          <a:gdLst/>
          <a:ahLst/>
          <a:cxnLst/>
          <a:rect l="0" t="0" r="0" b="0"/>
          <a:pathLst>
            <a:path>
              <a:moveTo>
                <a:pt x="0" y="11370"/>
              </a:moveTo>
              <a:lnTo>
                <a:pt x="540351" y="113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868078" y="2365766"/>
        <a:ext cx="27017" cy="27017"/>
      </dsp:txXfrm>
    </dsp:sp>
    <dsp:sp modelId="{D0A8D072-258B-4EBD-8299-8D0125B9650F}">
      <dsp:nvSpPr>
        <dsp:cNvPr id="0" name=""/>
        <dsp:cNvSpPr/>
      </dsp:nvSpPr>
      <dsp:spPr>
        <a:xfrm>
          <a:off x="2081472" y="2234982"/>
          <a:ext cx="1603117" cy="652129"/>
        </a:xfrm>
        <a:prstGeom prst="roundRect">
          <a:avLst>
            <a:gd name="adj" fmla="val 10000"/>
          </a:avLst>
        </a:prstGeom>
        <a:solidFill>
          <a:schemeClr val="accent1">
            <a:lumMod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Verständigung &amp; Soziale Integration </a:t>
          </a:r>
          <a:endParaRPr lang="de-CH" sz="1200" kern="1200" dirty="0"/>
        </a:p>
      </dsp:txBody>
      <dsp:txXfrm>
        <a:off x="2100572" y="2254082"/>
        <a:ext cx="1564917" cy="613929"/>
      </dsp:txXfrm>
    </dsp:sp>
    <dsp:sp modelId="{B06F3060-9E16-4522-BDF1-0B60A5DF4331}">
      <dsp:nvSpPr>
        <dsp:cNvPr id="0" name=""/>
        <dsp:cNvSpPr/>
      </dsp:nvSpPr>
      <dsp:spPr>
        <a:xfrm rot="4192177">
          <a:off x="1300793" y="2731448"/>
          <a:ext cx="1161589" cy="22741"/>
        </a:xfrm>
        <a:custGeom>
          <a:avLst/>
          <a:gdLst/>
          <a:ahLst/>
          <a:cxnLst/>
          <a:rect l="0" t="0" r="0" b="0"/>
          <a:pathLst>
            <a:path>
              <a:moveTo>
                <a:pt x="0" y="11370"/>
              </a:moveTo>
              <a:lnTo>
                <a:pt x="1161589" y="1137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e-CH" sz="500" kern="1200"/>
        </a:p>
      </dsp:txBody>
      <dsp:txXfrm>
        <a:off x="1852548" y="2713779"/>
        <a:ext cx="58079" cy="58079"/>
      </dsp:txXfrm>
    </dsp:sp>
    <dsp:sp modelId="{196898D7-56C3-4CC3-8C11-178236B5AB1A}">
      <dsp:nvSpPr>
        <dsp:cNvPr id="0" name=""/>
        <dsp:cNvSpPr/>
      </dsp:nvSpPr>
      <dsp:spPr>
        <a:xfrm>
          <a:off x="2081472" y="2962068"/>
          <a:ext cx="1603117" cy="652129"/>
        </a:xfrm>
        <a:prstGeom prst="roundRect">
          <a:avLst>
            <a:gd name="adj" fmla="val 10000"/>
          </a:avLst>
        </a:prstGeom>
        <a:solidFill>
          <a:schemeClr val="accent1">
            <a:lumMod val="2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de-CH" sz="1200" kern="1200" dirty="0" smtClean="0"/>
            <a:t>Wissensvermittlung &amp; Consulting</a:t>
          </a:r>
          <a:endParaRPr lang="de-CH" sz="1200" kern="1200" dirty="0"/>
        </a:p>
      </dsp:txBody>
      <dsp:txXfrm>
        <a:off x="2100572" y="2981168"/>
        <a:ext cx="1564917" cy="6139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7F3C1F2-BA58-4A3E-B1CD-6D415F337BDD}" type="datetimeFigureOut">
              <a:rPr lang="de-CH" smtClean="0"/>
              <a:t>16.05.2018</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E3F941-2CE3-41D8-A6AF-BE7EB4A39815}" type="slidenum">
              <a:rPr lang="de-CH" smtClean="0"/>
              <a:t>‹Nr.›</a:t>
            </a:fld>
            <a:endParaRPr lang="de-CH"/>
          </a:p>
        </p:txBody>
      </p:sp>
    </p:spTree>
    <p:extLst>
      <p:ext uri="{BB962C8B-B14F-4D97-AF65-F5344CB8AC3E}">
        <p14:creationId xmlns:p14="http://schemas.microsoft.com/office/powerpoint/2010/main" val="185983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85221BC-A862-415C-8212-6602E27025DD}" type="datetimeFigureOut">
              <a:rPr lang="de-CH" smtClean="0"/>
              <a:t>16.05.2018</a:t>
            </a:fld>
            <a:endParaRPr lang="de-CH"/>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1ACF1C1-EF58-48EB-B3CD-B076A88A479A}" type="slidenum">
              <a:rPr lang="de-CH" smtClean="0"/>
              <a:t>‹Nr.›</a:t>
            </a:fld>
            <a:endParaRPr lang="de-CH"/>
          </a:p>
        </p:txBody>
      </p:sp>
    </p:spTree>
    <p:extLst>
      <p:ext uri="{BB962C8B-B14F-4D97-AF65-F5344CB8AC3E}">
        <p14:creationId xmlns:p14="http://schemas.microsoft.com/office/powerpoint/2010/main" val="39449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wikipedia.org/wiki/Zaatari#cite_note-3" TargetMode="External"/><Relationship Id="rId3" Type="http://schemas.openxmlformats.org/officeDocument/2006/relationships/hyperlink" Target="https://de.wikipedia.org/wiki/Fl%C3%BCchtlingslager" TargetMode="External"/><Relationship Id="rId7" Type="http://schemas.openxmlformats.org/officeDocument/2006/relationships/hyperlink" Target="https://de.wikipedia.org/wiki/Zaatari#cite_note-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e.wikipedia.org/wiki/Avenue_des_Champs-%C3%89lys%C3%A9es" TargetMode="External"/><Relationship Id="rId5" Type="http://schemas.openxmlformats.org/officeDocument/2006/relationships/hyperlink" Target="https://de.wikipedia.org/wiki/Syrien" TargetMode="External"/><Relationship Id="rId4" Type="http://schemas.openxmlformats.org/officeDocument/2006/relationships/hyperlink" Target="https://de.wikipedia.org/wiki/Jordani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C4E3C7A8-1760-4E4E-86D1-B381053FB8EE}" type="slidenum">
              <a:rPr lang="de-DE" altLang="de-DE" sz="1200" smtClean="0"/>
              <a:pPr/>
              <a:t>7</a:t>
            </a:fld>
            <a:endParaRPr lang="de-DE" altLang="de-DE" sz="1200"/>
          </a:p>
        </p:txBody>
      </p:sp>
      <p:sp>
        <p:nvSpPr>
          <p:cNvPr id="6147" name="Rectangle 2"/>
          <p:cNvSpPr>
            <a:spLocks noGrp="1" noRot="1" noChangeAspect="1" noChangeArrowheads="1" noTextEdit="1"/>
          </p:cNvSpPr>
          <p:nvPr>
            <p:ph type="sldImg"/>
          </p:nvPr>
        </p:nvSpPr>
        <p:spPr>
          <a:xfrm>
            <a:off x="2595563" y="744538"/>
            <a:ext cx="2173287" cy="1628775"/>
          </a:xfrm>
          <a:ln/>
        </p:spPr>
      </p:sp>
      <p:sp>
        <p:nvSpPr>
          <p:cNvPr id="6148" name="Rectangle 3"/>
          <p:cNvSpPr>
            <a:spLocks noGrp="1" noChangeArrowheads="1"/>
          </p:cNvSpPr>
          <p:nvPr>
            <p:ph type="body" idx="1"/>
          </p:nvPr>
        </p:nvSpPr>
        <p:spPr>
          <a:xfrm>
            <a:off x="546100" y="2517775"/>
            <a:ext cx="5772150" cy="6480175"/>
          </a:xfrm>
          <a:noFill/>
        </p:spPr>
        <p:txBody>
          <a:bodyPr/>
          <a:lstStyle/>
          <a:p>
            <a:pPr eaLnBrk="1" hangingPunct="1"/>
            <a:endParaRPr lang="de-CH" altLang="de-DE">
              <a:latin typeface="Arial" panose="020B0604020202020204" pitchFamily="34" charset="0"/>
            </a:endParaRPr>
          </a:p>
          <a:p>
            <a:pPr eaLnBrk="1" hangingPunct="1"/>
            <a:endParaRPr lang="de-CH" altLang="de-DE">
              <a:latin typeface="Arial" panose="020B0604020202020204" pitchFamily="34" charset="0"/>
            </a:endParaRPr>
          </a:p>
          <a:p>
            <a:pPr eaLnBrk="1" hangingPunct="1"/>
            <a:r>
              <a:rPr lang="de-CH" altLang="de-DE">
                <a:latin typeface="Arial" panose="020B0604020202020204" pitchFamily="34" charset="0"/>
              </a:rPr>
              <a:t>Bevor ich auf das Asylwesen in der CH eingehe, müssen wir einen Blick zurück und rundherum nehmen</a:t>
            </a:r>
          </a:p>
        </p:txBody>
      </p:sp>
    </p:spTree>
    <p:extLst>
      <p:ext uri="{BB962C8B-B14F-4D97-AF65-F5344CB8AC3E}">
        <p14:creationId xmlns:p14="http://schemas.microsoft.com/office/powerpoint/2010/main" val="216318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xfrm>
            <a:off x="1093788" y="717550"/>
            <a:ext cx="4281487" cy="3211513"/>
          </a:xfrm>
          <a:ln/>
        </p:spPr>
      </p:sp>
      <p:sp>
        <p:nvSpPr>
          <p:cNvPr id="24579" name="Notizenplatzhalter 2"/>
          <p:cNvSpPr>
            <a:spLocks noGrp="1"/>
          </p:cNvSpPr>
          <p:nvPr>
            <p:ph type="body" idx="1"/>
          </p:nvPr>
        </p:nvSpPr>
        <p:spPr>
          <a:xfrm>
            <a:off x="906463" y="4029075"/>
            <a:ext cx="5299075" cy="5157788"/>
          </a:xfrm>
          <a:noFill/>
        </p:spPr>
        <p:txBody>
          <a:bodyPr/>
          <a:lstStyle/>
          <a:p>
            <a:r>
              <a:rPr lang="de-CH" altLang="de-DE">
                <a:latin typeface="Arial" panose="020B0604020202020204" pitchFamily="34" charset="0"/>
              </a:rPr>
              <a:t>Jemand im laufenden Verfahren, Gesuch eingereicht hat und auf den Entscheid wartet, hat einen Ausweis N</a:t>
            </a:r>
          </a:p>
          <a:p>
            <a:r>
              <a:rPr lang="de-CH" altLang="de-DE">
                <a:latin typeface="Arial" panose="020B0604020202020204" pitchFamily="34" charset="0"/>
              </a:rPr>
              <a:t>Unterbringung ist Sache der Gemeinde: Einzelpersonen meist in Mehrpersonen-Haushalt, d.h.  2er oder 4er Zimmer. Z.T. auch in Zivilschutzanlagen.</a:t>
            </a:r>
          </a:p>
          <a:p>
            <a:r>
              <a:rPr lang="de-CH" altLang="de-DE" b="1">
                <a:latin typeface="Arial" panose="020B0604020202020204" pitchFamily="34" charset="0"/>
              </a:rPr>
              <a:t>Finanziell unterstützt </a:t>
            </a:r>
            <a:r>
              <a:rPr lang="de-CH" altLang="de-DE">
                <a:latin typeface="Arial" panose="020B0604020202020204" pitchFamily="34" charset="0"/>
              </a:rPr>
              <a:t>wird jemand mit N nach </a:t>
            </a:r>
            <a:r>
              <a:rPr lang="de-CH" altLang="de-DE" b="1">
                <a:latin typeface="Arial" panose="020B0604020202020204" pitchFamily="34" charset="0"/>
              </a:rPr>
              <a:t>Asylfürsorgeverordnung:</a:t>
            </a:r>
            <a:r>
              <a:rPr lang="de-CH" altLang="de-DE">
                <a:latin typeface="Arial" panose="020B0604020202020204" pitchFamily="34" charset="0"/>
              </a:rPr>
              <a:t> Die Gemeinde erhält pro Asylsuchenden und Tag Fr 36.00. </a:t>
            </a:r>
          </a:p>
          <a:p>
            <a:r>
              <a:rPr lang="de-CH" altLang="de-DE">
                <a:latin typeface="Arial" panose="020B0604020202020204" pitchFamily="34" charset="0"/>
              </a:rPr>
              <a:t>Wie die Gemeinde das einsetzt und aufteilt ist von Gemeinde zu G. verschieden. G.emeinde teilt auf nach Unterkunfts- und Betreuungskosten und Grundbedarf (Essen, Kleider, öV, Hygienartikel)</a:t>
            </a:r>
          </a:p>
          <a:p>
            <a:r>
              <a:rPr lang="de-CH" altLang="de-DE">
                <a:latin typeface="Arial" panose="020B0604020202020204" pitchFamily="34" charset="0"/>
              </a:rPr>
              <a:t>Wieviel den Personen ausgezahlt wird für den Grundbedarf ist von Gemeinde zu Gemeinde verschieden</a:t>
            </a:r>
          </a:p>
          <a:p>
            <a:r>
              <a:rPr lang="de-CH" altLang="de-DE">
                <a:latin typeface="Arial" panose="020B0604020202020204" pitchFamily="34" charset="0"/>
              </a:rPr>
              <a:t>Einzelperson:  Stadt Zürich  ist das  CHF 485.- / Monat.  Anderen Gemeinde 432.00 Fr. Man kann sagen es ist zwischen 400 – 500 Frau pro Monat. </a:t>
            </a:r>
          </a:p>
          <a:p>
            <a:r>
              <a:rPr lang="de-CH" altLang="de-DE">
                <a:latin typeface="Arial" panose="020B0604020202020204" pitchFamily="34" charset="0"/>
              </a:rPr>
              <a:t>Für 4köpfige Familie ca. 1400/1500 pro Monat</a:t>
            </a:r>
          </a:p>
          <a:p>
            <a:r>
              <a:rPr lang="de-CH" altLang="de-DE">
                <a:latin typeface="Arial" panose="020B0604020202020204" pitchFamily="34" charset="0"/>
              </a:rPr>
              <a:t>Arbeiten Kt. ZH praktisch nicht möglich. Das AWA (Amt für Wirtschaft und Arbeit) erteilt keine Arbeitsbewilligungen. // In der Statistik: 04 % der Asylsuchenden im Kt ZH erwerbstätig (das sind 11 Personen). Keine Integrationsmassnahmen, d.h. auch keine Deutschkurse. (Macht Sinn weil man ja auch noch nicht weiss, ob diese Person eine Bleiberecht bekomm. Aber die Verfahren dauern unterschiedlich lange. Bsp Familie Irak wartet seit 2 Jahren, keine Recht auf Deutschkurs // Familie aus einem afrikanischen Land seit 3 Jahren: Kinder sollten dringend in die Spielgruppe.    -Kein Familien Nachzug</a:t>
            </a:r>
          </a:p>
          <a:p>
            <a:endParaRPr lang="de-CH" altLang="de-DE">
              <a:latin typeface="Arial" panose="020B0604020202020204" pitchFamily="34" charset="0"/>
            </a:endParaRPr>
          </a:p>
          <a:p>
            <a:endParaRPr lang="de-CH" altLang="de-DE">
              <a:latin typeface="Arial" panose="020B0604020202020204" pitchFamily="34" charset="0"/>
            </a:endParaRPr>
          </a:p>
          <a:p>
            <a:endParaRPr lang="de-CH" altLang="de-DE">
              <a:latin typeface="Arial" panose="020B0604020202020204" pitchFamily="34" charset="0"/>
            </a:endParaRPr>
          </a:p>
          <a:p>
            <a:endParaRPr lang="de-CH" altLang="de-DE">
              <a:latin typeface="Arial" panose="020B0604020202020204" pitchFamily="34" charset="0"/>
            </a:endParaRPr>
          </a:p>
        </p:txBody>
      </p:sp>
      <p:sp>
        <p:nvSpPr>
          <p:cNvPr id="24580"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B18EF505-6799-408A-AAAA-DA328CA551C6}" type="slidenum">
              <a:rPr lang="de-DE" altLang="de-DE" sz="1200" smtClean="0"/>
              <a:pPr/>
              <a:t>16</a:t>
            </a:fld>
            <a:endParaRPr lang="de-DE" altLang="de-DE" sz="1200"/>
          </a:p>
        </p:txBody>
      </p:sp>
    </p:spTree>
    <p:extLst>
      <p:ext uri="{BB962C8B-B14F-4D97-AF65-F5344CB8AC3E}">
        <p14:creationId xmlns:p14="http://schemas.microsoft.com/office/powerpoint/2010/main" val="194077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p:spPr>
        <p:txBody>
          <a:bodyPr/>
          <a:lstStyle/>
          <a:p>
            <a:r>
              <a:rPr lang="de-CH" altLang="de-DE" u="sng">
                <a:latin typeface="Arial" panose="020B0604020202020204" pitchFamily="34" charset="0"/>
              </a:rPr>
              <a:t>als Flüchtling anerkannt, erhält Bewilligung B (jährlich erneuern)</a:t>
            </a:r>
          </a:p>
          <a:p>
            <a:r>
              <a:rPr lang="de-CH" altLang="de-DE">
                <a:latin typeface="Arial" panose="020B0604020202020204" pitchFamily="34" charset="0"/>
              </a:rPr>
              <a:t>Erwerbstätigkeit  braucht eine Arbeitsbewilligung, Der Arbeitgeber muss Gesuch machen Branchenunabhängig </a:t>
            </a:r>
          </a:p>
          <a:p>
            <a:r>
              <a:rPr lang="de-CH" altLang="de-DE">
                <a:latin typeface="Arial" panose="020B0604020202020204" pitchFamily="34" charset="0"/>
              </a:rPr>
              <a:t>Wenn </a:t>
            </a:r>
            <a:r>
              <a:rPr lang="de-CH" altLang="de-DE" u="sng">
                <a:latin typeface="Arial" panose="020B0604020202020204" pitchFamily="34" charset="0"/>
              </a:rPr>
              <a:t>finanziell noch nicht unabhängig</a:t>
            </a:r>
            <a:r>
              <a:rPr lang="de-CH" altLang="de-DE">
                <a:latin typeface="Arial" panose="020B0604020202020204" pitchFamily="34" charset="0"/>
              </a:rPr>
              <a:t>: SKOS Richtlinien (Richtlinien der Sozialhilfe) Gleich wie CH, Portugiesen oder Syrer). </a:t>
            </a:r>
          </a:p>
          <a:p>
            <a:r>
              <a:rPr lang="de-CH" altLang="de-DE">
                <a:latin typeface="Arial" panose="020B0604020202020204" pitchFamily="34" charset="0"/>
              </a:rPr>
              <a:t>Richtwerde für Mietzins, KK wird übernommen:  Grundbedarf Einzelperson 986 Fr pro Monat   //  4köpfige Familie Fr 2110.00</a:t>
            </a:r>
          </a:p>
          <a:p>
            <a:r>
              <a:rPr lang="de-CH" altLang="de-DE">
                <a:latin typeface="Arial" panose="020B0604020202020204" pitchFamily="34" charset="0"/>
              </a:rPr>
              <a:t>Gemeinde kann Kosten dem Kanton verrechnen.</a:t>
            </a:r>
          </a:p>
          <a:p>
            <a:r>
              <a:rPr lang="de-CH" altLang="de-DE">
                <a:latin typeface="Arial" panose="020B0604020202020204" pitchFamily="34" charset="0"/>
              </a:rPr>
              <a:t>Anerkannte FL </a:t>
            </a:r>
            <a:r>
              <a:rPr lang="de-CH" altLang="de-DE" u="sng">
                <a:latin typeface="Arial" panose="020B0604020202020204" pitchFamily="34" charset="0"/>
              </a:rPr>
              <a:t>dürfen züglen.  </a:t>
            </a:r>
            <a:r>
              <a:rPr lang="de-CH" altLang="de-DE">
                <a:latin typeface="Arial" panose="020B0604020202020204" pitchFamily="34" charset="0"/>
              </a:rPr>
              <a:t>Sie sind grundsätzlich verpflichtet, selber ein Wohnung zu suchen. Wenn sie eine Arbeitsstelle haben, dürfen sie auch den Kanton wechseln</a:t>
            </a:r>
          </a:p>
          <a:p>
            <a:r>
              <a:rPr lang="de-CH" altLang="de-DE" u="sng">
                <a:latin typeface="Arial" panose="020B0604020202020204" pitchFamily="34" charset="0"/>
              </a:rPr>
              <a:t>Familiennachzug</a:t>
            </a:r>
            <a:r>
              <a:rPr lang="de-CH" altLang="de-DE">
                <a:latin typeface="Arial" panose="020B0604020202020204" pitchFamily="34" charset="0"/>
              </a:rPr>
              <a:t>: Ehepartner Partner und minderjährige Kinder werden ebenfalls als Flüchtling anerkannt und erhalten Asyl. </a:t>
            </a:r>
          </a:p>
          <a:p>
            <a:r>
              <a:rPr lang="de-CH" altLang="de-DE">
                <a:latin typeface="Arial" panose="020B0604020202020204" pitchFamily="34" charset="0"/>
              </a:rPr>
              <a:t>Es ist für Flüchtlinge (anerkannt und VA) oft ein steiniger Weg in die Finanzielle Unabhängigkeit:</a:t>
            </a:r>
          </a:p>
          <a:p>
            <a:r>
              <a:rPr lang="de-CH" altLang="de-DE">
                <a:latin typeface="Arial" panose="020B0604020202020204" pitchFamily="34" charset="0"/>
              </a:rPr>
              <a:t>Während den ersten 5-7 Jahren nach der Einreise sind 80% der FL und der VA auf Sozialhilfe angewiesen. Entweder weil sie nicht erwerbstätig sind oder weil sie zu wenig verdienen.</a:t>
            </a:r>
          </a:p>
          <a:p>
            <a:r>
              <a:rPr lang="de-CH" altLang="de-DE">
                <a:latin typeface="Arial" panose="020B0604020202020204" pitchFamily="34" charset="0"/>
              </a:rPr>
              <a:t>Nach 10 Jahren sind 48% der Flüchtlinge erwerbstätig.</a:t>
            </a:r>
          </a:p>
          <a:p>
            <a:endParaRPr lang="de-CH" altLang="de-DE" u="sng">
              <a:latin typeface="Arial" panose="020B0604020202020204" pitchFamily="34" charset="0"/>
            </a:endParaRPr>
          </a:p>
          <a:p>
            <a:endParaRPr lang="de-CH" altLang="de-DE">
              <a:latin typeface="Arial" panose="020B0604020202020204" pitchFamily="34" charset="0"/>
            </a:endParaRPr>
          </a:p>
        </p:txBody>
      </p:sp>
      <p:sp>
        <p:nvSpPr>
          <p:cNvPr id="26628"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04984104-B6CB-4101-902A-4BB6BD69D2F3}" type="slidenum">
              <a:rPr lang="de-DE" altLang="de-DE" sz="1200" smtClean="0"/>
              <a:pPr/>
              <a:t>17</a:t>
            </a:fld>
            <a:endParaRPr lang="de-DE" altLang="de-DE" sz="1200"/>
          </a:p>
        </p:txBody>
      </p:sp>
    </p:spTree>
    <p:extLst>
      <p:ext uri="{BB962C8B-B14F-4D97-AF65-F5344CB8AC3E}">
        <p14:creationId xmlns:p14="http://schemas.microsoft.com/office/powerpoint/2010/main" val="120047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1957388" y="744538"/>
            <a:ext cx="3533775" cy="2651125"/>
          </a:xfrm>
          <a:ln/>
        </p:spPr>
      </p:sp>
      <p:sp>
        <p:nvSpPr>
          <p:cNvPr id="28675" name="Notizenplatzhalter 2"/>
          <p:cNvSpPr>
            <a:spLocks noGrp="1"/>
          </p:cNvSpPr>
          <p:nvPr>
            <p:ph type="body" idx="1"/>
          </p:nvPr>
        </p:nvSpPr>
        <p:spPr>
          <a:xfrm>
            <a:off x="906463" y="3813175"/>
            <a:ext cx="5299075" cy="5256213"/>
          </a:xfrm>
          <a:noFill/>
        </p:spPr>
        <p:txBody>
          <a:bodyPr/>
          <a:lstStyle/>
          <a:p>
            <a:r>
              <a:rPr lang="de-CH" altLang="de-DE">
                <a:latin typeface="Arial" panose="020B0604020202020204" pitchFamily="34" charset="0"/>
              </a:rPr>
              <a:t>Jemand der Vorläufig Aufgenommen ist erhält einen Ausweis F (Abkürz VA</a:t>
            </a:r>
            <a:r>
              <a:rPr lang="de-CH" altLang="de-DE">
                <a:latin typeface="Arial" panose="020B0604020202020204" pitchFamily="34" charset="0"/>
                <a:sym typeface="Wingdings" panose="05000000000000000000" pitchFamily="2" charset="2"/>
              </a:rPr>
              <a:t> VA Ausländer und VA Flü)</a:t>
            </a:r>
          </a:p>
          <a:p>
            <a:r>
              <a:rPr lang="de-CH" altLang="de-DE">
                <a:latin typeface="Arial" panose="020B0604020202020204" pitchFamily="34" charset="0"/>
                <a:sym typeface="Wingdings" panose="05000000000000000000" pitchFamily="2" charset="2"/>
              </a:rPr>
              <a:t>Vorläufig aufgenommene Ausländer 6060 Personen (Anerkannte Flü 4993)</a:t>
            </a:r>
            <a:endParaRPr lang="de-CH" altLang="de-DE">
              <a:latin typeface="Arial" panose="020B0604020202020204" pitchFamily="34" charset="0"/>
            </a:endParaRPr>
          </a:p>
          <a:p>
            <a:r>
              <a:rPr lang="de-CH" altLang="de-DE">
                <a:latin typeface="Arial" panose="020B0604020202020204" pitchFamily="34" charset="0"/>
              </a:rPr>
              <a:t>Jemand der VA ist, </a:t>
            </a:r>
            <a:r>
              <a:rPr lang="de-CH" altLang="de-DE" u="sng">
                <a:latin typeface="Arial" panose="020B0604020202020204" pitchFamily="34" charset="0"/>
              </a:rPr>
              <a:t>darf jetzt arbeiten</a:t>
            </a:r>
            <a:r>
              <a:rPr lang="de-CH" altLang="de-DE">
                <a:latin typeface="Arial" panose="020B0604020202020204" pitchFamily="34" charset="0"/>
              </a:rPr>
              <a:t>. </a:t>
            </a:r>
          </a:p>
          <a:p>
            <a:r>
              <a:rPr lang="de-CH" altLang="de-DE">
                <a:latin typeface="Arial" panose="020B0604020202020204" pitchFamily="34" charset="0"/>
              </a:rPr>
              <a:t>Wenn </a:t>
            </a:r>
            <a:r>
              <a:rPr lang="de-CH" altLang="de-DE" u="sng">
                <a:latin typeface="Arial" panose="020B0604020202020204" pitchFamily="34" charset="0"/>
              </a:rPr>
              <a:t>Finanziell noch nicht </a:t>
            </a:r>
            <a:r>
              <a:rPr lang="de-CH" altLang="de-DE">
                <a:latin typeface="Arial" panose="020B0604020202020204" pitchFamily="34" charset="0"/>
              </a:rPr>
              <a:t>selbständig: Abstimmung vom September 2017 Änderung Sozialhilfegesetz zurück zur Asylfürsorge.</a:t>
            </a:r>
          </a:p>
          <a:p>
            <a:r>
              <a:rPr lang="de-CH" altLang="de-DE">
                <a:latin typeface="Arial" panose="020B0604020202020204" pitchFamily="34" charset="0"/>
              </a:rPr>
              <a:t>d.h. bis jetzt für 4köpfige Familie Grundbedarf Fr 2110  //  Neu: Grundbedarf Fr 1477.00 Empfehlungen der Sozialkonferenz Kt ZH.</a:t>
            </a:r>
          </a:p>
          <a:p>
            <a:r>
              <a:rPr lang="de-CH" altLang="de-DE">
                <a:latin typeface="Arial" panose="020B0604020202020204" pitchFamily="34" charset="0"/>
              </a:rPr>
              <a:t>Familien erhalten dieser Tage und Monate die neuen Verfügungen. </a:t>
            </a:r>
          </a:p>
          <a:p>
            <a:r>
              <a:rPr lang="de-CH" altLang="de-DE">
                <a:latin typeface="Arial" panose="020B0604020202020204" pitchFamily="34" charset="0"/>
              </a:rPr>
              <a:t>Gemeinden dagegen: erhalten 36.00 pro Tag. Retour in Kollektiv Unterkünfte. Sprachkurse? Gemeinden staunen jetzt…. </a:t>
            </a:r>
          </a:p>
          <a:p>
            <a:r>
              <a:rPr lang="de-CH" altLang="de-DE">
                <a:latin typeface="Arial" panose="020B0604020202020204" pitchFamily="34" charset="0"/>
              </a:rPr>
              <a:t>VA </a:t>
            </a:r>
            <a:r>
              <a:rPr lang="de-CH" altLang="de-DE" u="sng">
                <a:latin typeface="Arial" panose="020B0604020202020204" pitchFamily="34" charset="0"/>
              </a:rPr>
              <a:t>dürfen innerhalb vom Kanton züglen</a:t>
            </a:r>
            <a:r>
              <a:rPr lang="de-CH" altLang="de-DE">
                <a:latin typeface="Arial" panose="020B0604020202020204" pitchFamily="34" charset="0"/>
              </a:rPr>
              <a:t>. Sind grundsätzlich verpflichtet, selber Wohnung zu suchen. Oft nicht sehr realistisch. Bleiben in Unterkunft wo sie als Asylsuchende einquartiert wurden.</a:t>
            </a:r>
          </a:p>
          <a:p>
            <a:r>
              <a:rPr lang="de-CH" altLang="de-DE" u="sng">
                <a:latin typeface="Arial" panose="020B0604020202020204" pitchFamily="34" charset="0"/>
              </a:rPr>
              <a:t>Frühestens nach 3 Jahren Gesuch für Familiennachzug </a:t>
            </a:r>
            <a:r>
              <a:rPr lang="de-CH" altLang="de-DE">
                <a:latin typeface="Arial" panose="020B0604020202020204" pitchFamily="34" charset="0"/>
              </a:rPr>
              <a:t>an Migrationsamt gestellt werden.  Vorausgesetzt geeignete Wohnung und Sozialhilfe-Unabhängigkeit. Als Familie gilt Ehegatten und ledige, minderjährige Kinder. </a:t>
            </a:r>
          </a:p>
          <a:p>
            <a:r>
              <a:rPr lang="de-CH" altLang="de-DE">
                <a:latin typeface="Arial" panose="020B0604020202020204" pitchFamily="34" charset="0"/>
              </a:rPr>
              <a:t>(Bsp Vater aus Irak, Mutter und Kinder im Irak// Mutter und 3 Kinder Eritea, 3 Kinder in CH, Vater in Griechenland</a:t>
            </a:r>
          </a:p>
          <a:p>
            <a:r>
              <a:rPr lang="de-CH" altLang="de-DE">
                <a:latin typeface="Arial" panose="020B0604020202020204" pitchFamily="34" charset="0"/>
              </a:rPr>
              <a:t>Rückblickend….80% der VA bleiben dauerhaft da, über die Hälfte der Menschen mit Status F sind schon länger als 5 Jahre da </a:t>
            </a:r>
          </a:p>
          <a:p>
            <a:r>
              <a:rPr lang="de-CH" altLang="de-DE">
                <a:latin typeface="Arial" panose="020B0604020202020204" pitchFamily="34" charset="0"/>
              </a:rPr>
              <a:t>Absehbar, dass z. Bsp. VA aus Syrien nicht so schnell in ihren Heimat zurück kehren werden.</a:t>
            </a:r>
          </a:p>
          <a:p>
            <a:endParaRPr lang="de-CH" altLang="de-DE">
              <a:latin typeface="Arial" panose="020B0604020202020204" pitchFamily="34" charset="0"/>
            </a:endParaRPr>
          </a:p>
        </p:txBody>
      </p:sp>
      <p:sp>
        <p:nvSpPr>
          <p:cNvPr id="28676"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5293CB0A-AF76-4D8F-B39F-E92FBB778D89}" type="slidenum">
              <a:rPr lang="de-DE" altLang="de-DE" sz="1200" smtClean="0"/>
              <a:pPr/>
              <a:t>18</a:t>
            </a:fld>
            <a:endParaRPr lang="de-DE" altLang="de-DE" sz="1200"/>
          </a:p>
        </p:txBody>
      </p:sp>
    </p:spTree>
    <p:extLst>
      <p:ext uri="{BB962C8B-B14F-4D97-AF65-F5344CB8AC3E}">
        <p14:creationId xmlns:p14="http://schemas.microsoft.com/office/powerpoint/2010/main" val="172213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p:spPr>
        <p:txBody>
          <a:bodyPr/>
          <a:lstStyle/>
          <a:p>
            <a:endParaRPr lang="de-CH" altLang="de-DE">
              <a:latin typeface="Arial" panose="020B0604020202020204" pitchFamily="34" charset="0"/>
            </a:endParaRPr>
          </a:p>
        </p:txBody>
      </p:sp>
      <p:sp>
        <p:nvSpPr>
          <p:cNvPr id="30724"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F5BC11C0-1B24-43B6-AE2B-38B20A88E4FF}" type="slidenum">
              <a:rPr lang="de-DE" altLang="de-DE" sz="1200" smtClean="0"/>
              <a:pPr/>
              <a:t>19</a:t>
            </a:fld>
            <a:endParaRPr lang="de-DE" altLang="de-DE" sz="1200"/>
          </a:p>
        </p:txBody>
      </p:sp>
    </p:spTree>
    <p:extLst>
      <p:ext uri="{BB962C8B-B14F-4D97-AF65-F5344CB8AC3E}">
        <p14:creationId xmlns:p14="http://schemas.microsoft.com/office/powerpoint/2010/main" val="189128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p:spPr>
        <p:txBody>
          <a:bodyPr/>
          <a:lstStyle/>
          <a:p>
            <a:r>
              <a:rPr lang="de-CH" altLang="de-DE">
                <a:latin typeface="Arial" panose="020B0604020202020204" pitchFamily="34" charset="0"/>
              </a:rPr>
              <a:t>Es gibt 4 Notunterkünfte im Kt ZH. Hier sehen wir Urdorf und Adliswil. In Adliswil sind auch Familien. Uster geschlossen</a:t>
            </a:r>
          </a:p>
          <a:p>
            <a:r>
              <a:rPr lang="de-CH" altLang="de-DE">
                <a:latin typeface="Arial" panose="020B0604020202020204" pitchFamily="34" charset="0"/>
              </a:rPr>
              <a:t>Bei einem Besuch in der NUK Adliswil erzählte mir eine Frau, dass sie seit 2 ½ Jahren dort ist. Die Kinder gehen in Adliswil in die Schule.</a:t>
            </a:r>
          </a:p>
          <a:p>
            <a:r>
              <a:rPr lang="de-CH" altLang="de-DE">
                <a:latin typeface="Arial" panose="020B0604020202020204" pitchFamily="34" charset="0"/>
              </a:rPr>
              <a:t>Lehrerin aus Adliswil: Kind kam zu  ihr im Kindergarten, geht jetzt in Oberstufe</a:t>
            </a:r>
          </a:p>
          <a:p>
            <a:r>
              <a:rPr lang="de-CH" altLang="de-DE" b="1">
                <a:latin typeface="Arial" panose="020B0604020202020204" pitchFamily="34" charset="0"/>
              </a:rPr>
              <a:t>Was denkt ihr, warum bleibt jemand solange in der Notunterkunft?</a:t>
            </a:r>
          </a:p>
          <a:p>
            <a:r>
              <a:rPr lang="de-CH" altLang="de-DE" b="1">
                <a:latin typeface="Arial" panose="020B0604020202020204" pitchFamily="34" charset="0"/>
              </a:rPr>
              <a:t>Keine Papiere Land nimmt sie nicht zurück</a:t>
            </a:r>
          </a:p>
          <a:p>
            <a:r>
              <a:rPr lang="de-CH" altLang="de-DE" b="1">
                <a:latin typeface="Arial" panose="020B0604020202020204" pitchFamily="34" charset="0"/>
              </a:rPr>
              <a:t>Kein Rücknahmeabkommen (z. Bsp Algerien)</a:t>
            </a:r>
          </a:p>
          <a:p>
            <a:r>
              <a:rPr lang="de-CH" altLang="de-DE" b="1">
                <a:latin typeface="Arial" panose="020B0604020202020204" pitchFamily="34" charset="0"/>
              </a:rPr>
              <a:t>Dublin Verfahren</a:t>
            </a:r>
          </a:p>
          <a:p>
            <a:r>
              <a:rPr lang="de-CH" altLang="de-DE">
                <a:latin typeface="Arial" panose="020B0604020202020204" pitchFamily="34" charset="0"/>
              </a:rPr>
              <a:t>Abgewiesene Asylsuchende erhalten Nothilfe. Das heisst für eine Einzelperson Fr. 64 pro Woche (früher: in der Regel ausbezahlt 3x20, im Ermessen der Zentrumsleitung). </a:t>
            </a:r>
          </a:p>
          <a:p>
            <a:r>
              <a:rPr lang="de-CH" altLang="de-DE">
                <a:latin typeface="Arial" panose="020B0604020202020204" pitchFamily="34" charset="0"/>
              </a:rPr>
              <a:t>Neu Regelung, dass sich die Bewohner zweimal am Tag melden  müssen (sogenannte Anwesenheitskontrollen) damit die Nothilfe ausbezahlt wird. Rechtens. </a:t>
            </a:r>
          </a:p>
          <a:p>
            <a:r>
              <a:rPr lang="de-CH" altLang="de-DE">
                <a:latin typeface="Arial" panose="020B0604020202020204" pitchFamily="34" charset="0"/>
              </a:rPr>
              <a:t>Ziel ist, die Menschen zur Ausreise zu bewegen: </a:t>
            </a:r>
          </a:p>
          <a:p>
            <a:r>
              <a:rPr lang="de-CH" altLang="de-DE">
                <a:latin typeface="Arial" panose="020B0604020202020204" pitchFamily="34" charset="0"/>
              </a:rPr>
              <a:t>Eingrenzungsverordnungen: Dürfen ein bestimmtes Gebiet nicht verlassen. Unkontrollierte Abreisen 2017: 6689 </a:t>
            </a:r>
          </a:p>
          <a:p>
            <a:endParaRPr lang="de-CH" altLang="de-DE">
              <a:latin typeface="Arial" panose="020B0604020202020204" pitchFamily="34" charset="0"/>
            </a:endParaRPr>
          </a:p>
        </p:txBody>
      </p:sp>
      <p:sp>
        <p:nvSpPr>
          <p:cNvPr id="32772"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3B916793-4829-48B9-8744-DA7C80811F60}" type="slidenum">
              <a:rPr lang="de-DE" altLang="de-DE" sz="1200" smtClean="0"/>
              <a:pPr/>
              <a:t>20</a:t>
            </a:fld>
            <a:endParaRPr lang="de-DE" altLang="de-DE" sz="1200"/>
          </a:p>
        </p:txBody>
      </p:sp>
    </p:spTree>
    <p:extLst>
      <p:ext uri="{BB962C8B-B14F-4D97-AF65-F5344CB8AC3E}">
        <p14:creationId xmlns:p14="http://schemas.microsoft.com/office/powerpoint/2010/main" val="155954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p:spPr>
        <p:txBody>
          <a:bodyPr/>
          <a:lstStyle/>
          <a:p>
            <a:endParaRPr lang="de-CH" altLang="de-DE">
              <a:latin typeface="Arial" panose="020B0604020202020204" pitchFamily="34" charset="0"/>
            </a:endParaRPr>
          </a:p>
          <a:p>
            <a:r>
              <a:rPr lang="de-CH" altLang="de-DE">
                <a:latin typeface="Arial" panose="020B0604020202020204" pitchFamily="34" charset="0"/>
              </a:rPr>
              <a:t>Im Juni 1990 haben die zwölf EG-Mitgliedstaaten das Dublin Abkommen geschlossen. Es ist in Kraft seit Sept 97. Es wurde 2x überarbeitet und die jetzige Regelung gilt seit Jan 2014.</a:t>
            </a:r>
          </a:p>
          <a:p>
            <a:r>
              <a:rPr lang="de-CH" altLang="de-DE">
                <a:latin typeface="Arial" panose="020B0604020202020204" pitchFamily="34" charset="0"/>
              </a:rPr>
              <a:t>(die grünen Länder sind nicht in der EU, sind aber Teil des Dublin Abkommens)</a:t>
            </a:r>
          </a:p>
          <a:p>
            <a:endParaRPr lang="de-CH" altLang="de-DE">
              <a:latin typeface="Arial" panose="020B0604020202020204" pitchFamily="34" charset="0"/>
            </a:endParaRPr>
          </a:p>
          <a:p>
            <a:r>
              <a:rPr lang="de-CH" altLang="de-DE">
                <a:latin typeface="Arial" panose="020B0604020202020204" pitchFamily="34" charset="0"/>
              </a:rPr>
              <a:t>Wichtigste Regel für die Zuständigkeit: Der Staat, in den der Asylbewerber nachweislich zuerst eingereist ist, muss das Asylverfahren durchführen.</a:t>
            </a:r>
          </a:p>
          <a:p>
            <a:r>
              <a:rPr lang="de-CH" altLang="de-DE">
                <a:latin typeface="Arial" panose="020B0604020202020204" pitchFamily="34" charset="0"/>
              </a:rPr>
              <a:t>Wenn ich das Gebiet anschaue… wie geht denn das?</a:t>
            </a:r>
          </a:p>
          <a:p>
            <a:r>
              <a:rPr lang="de-CH" altLang="de-DE">
                <a:latin typeface="Arial" panose="020B0604020202020204" pitchFamily="34" charset="0"/>
              </a:rPr>
              <a:t>Wenn Rücknahme länger als 6 Monate dauert, dann doch CH verantwortlich</a:t>
            </a:r>
          </a:p>
          <a:p>
            <a:endParaRPr lang="de-CH" altLang="de-DE">
              <a:latin typeface="Arial" panose="020B0604020202020204" pitchFamily="34" charset="0"/>
            </a:endParaRPr>
          </a:p>
          <a:p>
            <a:endParaRPr lang="de-CH" altLang="de-DE">
              <a:latin typeface="Arial" panose="020B0604020202020204" pitchFamily="34" charset="0"/>
            </a:endParaRPr>
          </a:p>
        </p:txBody>
      </p:sp>
      <p:sp>
        <p:nvSpPr>
          <p:cNvPr id="34820"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C18CD9E5-48CD-4721-9A19-B18CBAD4612D}" type="slidenum">
              <a:rPr lang="de-DE" altLang="de-DE" sz="1200" smtClean="0"/>
              <a:pPr/>
              <a:t>21</a:t>
            </a:fld>
            <a:endParaRPr lang="de-DE" altLang="de-DE" sz="1200"/>
          </a:p>
        </p:txBody>
      </p:sp>
    </p:spTree>
    <p:extLst>
      <p:ext uri="{BB962C8B-B14F-4D97-AF65-F5344CB8AC3E}">
        <p14:creationId xmlns:p14="http://schemas.microsoft.com/office/powerpoint/2010/main" val="3978706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p:spPr>
        <p:txBody>
          <a:bodyPr/>
          <a:lstStyle/>
          <a:p>
            <a:endParaRPr lang="de-CH" altLang="de-DE">
              <a:latin typeface="Arial" panose="020B0604020202020204" pitchFamily="34" charset="0"/>
            </a:endParaRPr>
          </a:p>
          <a:p>
            <a:r>
              <a:rPr lang="de-CH" altLang="de-DE">
                <a:latin typeface="Arial" panose="020B0604020202020204" pitchFamily="34" charset="0"/>
              </a:rPr>
              <a:t>Bundesrat hat im Dez 2016 beschlossen, 2000 Personen über das resettlement Programm aufzunehmen.</a:t>
            </a:r>
          </a:p>
          <a:p>
            <a:r>
              <a:rPr lang="de-CH" altLang="de-DE">
                <a:latin typeface="Arial" panose="020B0604020202020204" pitchFamily="34" charset="0"/>
              </a:rPr>
              <a:t>Das Aufnahmeverfahren und die Auswahl der Flüchtlinge geschehen in enger Zusammenarbeit mit dem UNHCR.</a:t>
            </a:r>
          </a:p>
          <a:p>
            <a:r>
              <a:rPr lang="de-CH" altLang="de-DE">
                <a:latin typeface="Arial" panose="020B0604020202020204" pitchFamily="34" charset="0"/>
              </a:rPr>
              <a:t>Der Ablauf sieht vor, dass die Schweiz dem UNHCR meldet, wie viele Personen sie aufnehmen kann.</a:t>
            </a:r>
          </a:p>
          <a:p>
            <a:r>
              <a:rPr lang="de-CH" altLang="de-DE">
                <a:latin typeface="Arial" panose="020B0604020202020204" pitchFamily="34" charset="0"/>
              </a:rPr>
              <a:t>UNHCR wählt besonders vulnerabler Personen (Kranke, Traumatisierte, Behinderte, Betagte) aus. Es übermittelt anschliessend die Dossiers der Schweiz. SEM prüft, befragt alle Personen vor Ort oder per Video. </a:t>
            </a:r>
          </a:p>
          <a:p>
            <a:r>
              <a:rPr lang="de-CH" altLang="de-DE">
                <a:latin typeface="Arial" panose="020B0604020202020204" pitchFamily="34" charset="0"/>
              </a:rPr>
              <a:t>Dossiers werden überprüft. Die Flüchtlinge aus dem Resettlement-Projekt erhalten in der Schweiz direkt Asyl, ohne ein herkömmliches Asylverfahren zu durchlaufen.</a:t>
            </a:r>
          </a:p>
          <a:p>
            <a:r>
              <a:rPr lang="de-CH" altLang="de-DE">
                <a:latin typeface="Arial" panose="020B0604020202020204" pitchFamily="34" charset="0"/>
              </a:rPr>
              <a:t>Zahlen Kanton ZH</a:t>
            </a:r>
          </a:p>
          <a:p>
            <a:r>
              <a:rPr lang="de-CH" altLang="de-DE">
                <a:latin typeface="Arial" panose="020B0604020202020204" pitchFamily="34" charset="0"/>
              </a:rPr>
              <a:t>Petition lanciert im März 2018: Petition verlangt vom Bundesrat, mehr </a:t>
            </a:r>
          </a:p>
        </p:txBody>
      </p:sp>
      <p:sp>
        <p:nvSpPr>
          <p:cNvPr id="36868"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199E2378-0557-4B3E-9CD9-74FDFDA1A104}" type="slidenum">
              <a:rPr lang="de-DE" altLang="de-DE" sz="1200" smtClean="0"/>
              <a:pPr/>
              <a:t>22</a:t>
            </a:fld>
            <a:endParaRPr lang="de-DE" altLang="de-DE" sz="1200"/>
          </a:p>
        </p:txBody>
      </p:sp>
    </p:spTree>
    <p:extLst>
      <p:ext uri="{BB962C8B-B14F-4D97-AF65-F5344CB8AC3E}">
        <p14:creationId xmlns:p14="http://schemas.microsoft.com/office/powerpoint/2010/main" val="280023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0D7EC46-0025-4518-A336-35E2BE4787ED}" type="slidenum">
              <a:rPr lang="de-CH" altLang="de-DE">
                <a:solidFill>
                  <a:srgbClr val="969696"/>
                </a:solidFill>
              </a:rPr>
              <a:pPr/>
              <a:t>23</a:t>
            </a:fld>
            <a:endParaRPr lang="de-CH" altLang="de-DE">
              <a:solidFill>
                <a:srgbClr val="969696"/>
              </a:solidFill>
            </a:endParaRPr>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de-DE" altLang="de-DE"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p:spPr>
        <p:txBody>
          <a:bodyPr/>
          <a:lstStyle/>
          <a:p>
            <a:endParaRPr lang="de-DE" altLang="de-DE" smtClean="0">
              <a:latin typeface="Arial" charset="0"/>
              <a:cs typeface="Arial" charset="0"/>
            </a:endParaRPr>
          </a:p>
        </p:txBody>
      </p:sp>
      <p:sp>
        <p:nvSpPr>
          <p:cNvPr id="11268" name="Foliennummernplatzhalter 3"/>
          <p:cNvSpPr>
            <a:spLocks noGrp="1"/>
          </p:cNvSpPr>
          <p:nvPr>
            <p:ph type="sldNum" sz="quarter" idx="5"/>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BF17EDA-3B36-468E-B6BD-8264F997BC23}" type="slidenum">
              <a:rPr lang="de-CH" altLang="de-DE">
                <a:solidFill>
                  <a:srgbClr val="969696"/>
                </a:solidFill>
              </a:rPr>
              <a:pPr/>
              <a:t>26</a:t>
            </a:fld>
            <a:endParaRPr lang="de-CH" altLang="de-DE">
              <a:solidFill>
                <a:srgbClr val="969696"/>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Rot="1" noChangeArrowheads="1" noTextEdit="1"/>
          </p:cNvSpPr>
          <p:nvPr>
            <p:ph type="sldImg"/>
          </p:nvPr>
        </p:nvSpPr>
        <p:spPr>
          <a:ln/>
        </p:spPr>
      </p:sp>
      <p:sp>
        <p:nvSpPr>
          <p:cNvPr id="13315" name="Rectangle 3"/>
          <p:cNvSpPr>
            <a:spLocks noChangeArrowheads="1"/>
          </p:cNvSpPr>
          <p:nvPr>
            <p:ph type="body" idx="1"/>
          </p:nvPr>
        </p:nvSpPr>
        <p:spPr>
          <a:noFill/>
        </p:spPr>
        <p:txBody>
          <a:bodyPr/>
          <a:lstStyle/>
          <a:p>
            <a:endParaRPr lang="de-DE" alt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xfrm>
            <a:off x="1543050" y="744538"/>
            <a:ext cx="3708400" cy="2781300"/>
          </a:xfrm>
          <a:ln/>
        </p:spPr>
      </p:sp>
      <p:sp>
        <p:nvSpPr>
          <p:cNvPr id="8195" name="Notizenplatzhalter 2"/>
          <p:cNvSpPr>
            <a:spLocks noGrp="1"/>
          </p:cNvSpPr>
          <p:nvPr>
            <p:ph type="body" idx="1"/>
          </p:nvPr>
        </p:nvSpPr>
        <p:spPr>
          <a:xfrm>
            <a:off x="906463" y="3670300"/>
            <a:ext cx="5154612" cy="5516563"/>
          </a:xfrm>
          <a:noFill/>
        </p:spPr>
        <p:txBody>
          <a:bodyPr/>
          <a:lstStyle/>
          <a:p>
            <a:endParaRPr lang="de-CH" altLang="de-DE">
              <a:latin typeface="Arial" panose="020B0604020202020204" pitchFamily="34" charset="0"/>
            </a:endParaRPr>
          </a:p>
          <a:p>
            <a:r>
              <a:rPr lang="de-CH" altLang="de-DE">
                <a:latin typeface="Arial" panose="020B0604020202020204" pitchFamily="34" charset="0"/>
              </a:rPr>
              <a:t>2015  über 1 Mio Menschen aus dem arabischen Raum Richtung Europa.</a:t>
            </a:r>
          </a:p>
          <a:p>
            <a:r>
              <a:rPr lang="de-CH" altLang="de-DE">
                <a:latin typeface="Arial" panose="020B0604020202020204" pitchFamily="34" charset="0"/>
              </a:rPr>
              <a:t>Rund 90% bleiben in der Herkunftsregion</a:t>
            </a:r>
          </a:p>
          <a:p>
            <a:r>
              <a:rPr lang="de-CH" altLang="de-DE">
                <a:latin typeface="Arial" panose="020B0604020202020204" pitchFamily="34" charset="0"/>
              </a:rPr>
              <a:t>Wichtigste Aufnahmeländer (registrierte Flüchtlinge): </a:t>
            </a:r>
          </a:p>
          <a:p>
            <a:r>
              <a:rPr lang="de-CH" altLang="de-DE" b="1">
                <a:solidFill>
                  <a:srgbClr val="FF0000"/>
                </a:solidFill>
                <a:latin typeface="Arial" panose="020B0604020202020204" pitchFamily="34" charset="0"/>
              </a:rPr>
              <a:t>Iran 950 000 registrierte Flüchtlinge </a:t>
            </a:r>
            <a:r>
              <a:rPr lang="de-CH" altLang="de-DE" b="1">
                <a:latin typeface="Arial" panose="020B0604020202020204" pitchFamily="34" charset="0"/>
              </a:rPr>
              <a:t>(Schätzungen) über 2 Mio Unregistrierte</a:t>
            </a:r>
          </a:p>
          <a:p>
            <a:r>
              <a:rPr lang="de-CH" altLang="de-DE">
                <a:latin typeface="Arial" panose="020B0604020202020204" pitchFamily="34" charset="0"/>
              </a:rPr>
              <a:t>Aus Afghanistan flüchten sehr viele Menschen (seit der Invasion der Sowjetunion vor 30 Jahren gab es mehrere Flüchtlings-bewegungen</a:t>
            </a:r>
          </a:p>
          <a:p>
            <a:r>
              <a:rPr lang="de-CH" altLang="de-DE" b="1">
                <a:solidFill>
                  <a:srgbClr val="FF0000"/>
                </a:solidFill>
                <a:latin typeface="Arial" panose="020B0604020202020204" pitchFamily="34" charset="0"/>
              </a:rPr>
              <a:t>Pakistan 350 000 registrierte // Unregistrierte (1,6 Mio?)</a:t>
            </a:r>
          </a:p>
          <a:p>
            <a:r>
              <a:rPr lang="de-CH" altLang="de-DE" b="1">
                <a:solidFill>
                  <a:srgbClr val="FF0000"/>
                </a:solidFill>
                <a:latin typeface="Arial" panose="020B0604020202020204" pitchFamily="34" charset="0"/>
              </a:rPr>
              <a:t>Libanon über 1 Mio Flüchtlinge</a:t>
            </a:r>
          </a:p>
          <a:p>
            <a:r>
              <a:rPr lang="de-CH" altLang="de-DE" b="1">
                <a:solidFill>
                  <a:srgbClr val="FF0000"/>
                </a:solidFill>
                <a:latin typeface="Arial" panose="020B0604020202020204" pitchFamily="34" charset="0"/>
              </a:rPr>
              <a:t>Türkei über 2 Mio</a:t>
            </a:r>
            <a:endParaRPr lang="de-CH" altLang="de-DE">
              <a:latin typeface="Arial" panose="020B0604020202020204" pitchFamily="34" charset="0"/>
            </a:endParaRPr>
          </a:p>
          <a:p>
            <a:r>
              <a:rPr lang="de-CH" altLang="de-DE">
                <a:latin typeface="Arial" panose="020B0604020202020204" pitchFamily="34" charset="0"/>
              </a:rPr>
              <a:t>Hier ein Bild  von einem Flüchtlingslager in Jordanien Zaatari</a:t>
            </a:r>
          </a:p>
          <a:p>
            <a:r>
              <a:rPr lang="de-CH" altLang="de-DE" b="1">
                <a:latin typeface="Arial" panose="020B0604020202020204" pitchFamily="34" charset="0"/>
              </a:rPr>
              <a:t>Zaatari</a:t>
            </a:r>
            <a:r>
              <a:rPr lang="de-CH" altLang="de-DE">
                <a:latin typeface="Arial" panose="020B0604020202020204" pitchFamily="34" charset="0"/>
              </a:rPr>
              <a:t> ist ein </a:t>
            </a:r>
            <a:r>
              <a:rPr lang="de-CH" altLang="de-DE">
                <a:latin typeface="Arial" panose="020B0604020202020204" pitchFamily="34" charset="0"/>
                <a:hlinkClick r:id="rId3" tooltip="Flüchtlingslager"/>
              </a:rPr>
              <a:t>Flüchtlingslager</a:t>
            </a:r>
            <a:r>
              <a:rPr lang="de-CH" altLang="de-DE">
                <a:latin typeface="Arial" panose="020B0604020202020204" pitchFamily="34" charset="0"/>
              </a:rPr>
              <a:t> im Norden </a:t>
            </a:r>
            <a:r>
              <a:rPr lang="de-CH" altLang="de-DE">
                <a:latin typeface="Arial" panose="020B0604020202020204" pitchFamily="34" charset="0"/>
                <a:hlinkClick r:id="rId4" tooltip="Jordanien"/>
              </a:rPr>
              <a:t>Jordaniens</a:t>
            </a:r>
            <a:r>
              <a:rPr lang="de-CH" altLang="de-DE">
                <a:latin typeface="Arial" panose="020B0604020202020204" pitchFamily="34" charset="0"/>
              </a:rPr>
              <a:t> Schätzungen 79.000 Bewohner, sechs Kilometer südlich der </a:t>
            </a:r>
            <a:r>
              <a:rPr lang="de-CH" altLang="de-DE">
                <a:latin typeface="Arial" panose="020B0604020202020204" pitchFamily="34" charset="0"/>
                <a:hlinkClick r:id="rId5" tooltip="Syrien"/>
              </a:rPr>
              <a:t>syrischen</a:t>
            </a:r>
            <a:r>
              <a:rPr lang="de-CH" altLang="de-DE">
                <a:latin typeface="Arial" panose="020B0604020202020204" pitchFamily="34" charset="0"/>
              </a:rPr>
              <a:t> Grenze. </a:t>
            </a:r>
          </a:p>
          <a:p>
            <a:r>
              <a:rPr lang="de-CH" altLang="de-DE">
                <a:latin typeface="Arial" panose="020B0604020202020204" pitchFamily="34" charset="0"/>
              </a:rPr>
              <a:t>Eines der weltgrößten Flüchtlingslager, entwickelt sich zu einer festen Siedlung. Hauptstraße mit Marktständen und Läden, genannt „</a:t>
            </a:r>
            <a:r>
              <a:rPr lang="de-CH" altLang="de-DE">
                <a:latin typeface="Arial" panose="020B0604020202020204" pitchFamily="34" charset="0"/>
                <a:hlinkClick r:id="rId6" tooltip="Avenue des Champs-Élysées"/>
              </a:rPr>
              <a:t>Champs-Élysées</a:t>
            </a:r>
            <a:r>
              <a:rPr lang="de-CH" altLang="de-DE">
                <a:latin typeface="Arial" panose="020B0604020202020204" pitchFamily="34" charset="0"/>
              </a:rPr>
              <a:t>“.</a:t>
            </a:r>
            <a:r>
              <a:rPr lang="de-CH" altLang="de-DE" baseline="30000">
                <a:latin typeface="Arial" panose="020B0604020202020204" pitchFamily="34" charset="0"/>
                <a:hlinkClick r:id="rId7"/>
              </a:rPr>
              <a:t>[2]</a:t>
            </a:r>
            <a:r>
              <a:rPr lang="de-CH" altLang="de-DE">
                <a:latin typeface="Arial" panose="020B0604020202020204" pitchFamily="34" charset="0"/>
              </a:rPr>
              <a:t> </a:t>
            </a:r>
          </a:p>
          <a:p>
            <a:r>
              <a:rPr lang="de-CH" altLang="de-DE">
                <a:latin typeface="Arial" panose="020B0604020202020204" pitchFamily="34" charset="0"/>
              </a:rPr>
              <a:t>Inzwischen ist es Jordaniens viertgrößte Stadt.</a:t>
            </a:r>
            <a:r>
              <a:rPr lang="de-CH" altLang="de-DE" baseline="30000">
                <a:latin typeface="Arial" panose="020B0604020202020204" pitchFamily="34" charset="0"/>
                <a:hlinkClick r:id="rId8"/>
              </a:rPr>
              <a:t>[3]</a:t>
            </a:r>
            <a:endParaRPr lang="de-CH" altLang="de-DE" baseline="30000">
              <a:latin typeface="Arial" panose="020B0604020202020204" pitchFamily="34" charset="0"/>
            </a:endParaRPr>
          </a:p>
          <a:p>
            <a:r>
              <a:rPr lang="de-CH" altLang="de-DE">
                <a:latin typeface="Arial" panose="020B0604020202020204" pitchFamily="34" charset="0"/>
              </a:rPr>
              <a:t>Allgemein: Die </a:t>
            </a:r>
            <a:r>
              <a:rPr lang="de-CH" altLang="de-DE" b="1">
                <a:latin typeface="Arial" panose="020B0604020202020204" pitchFamily="34" charset="0"/>
              </a:rPr>
              <a:t>Situation im Asylbereich hat sich beruhigt</a:t>
            </a:r>
            <a:r>
              <a:rPr lang="de-CH" altLang="de-DE">
                <a:latin typeface="Arial" panose="020B0604020202020204" pitchFamily="34" charset="0"/>
              </a:rPr>
              <a:t>. In der Schweiz hat sich beruhigt. Man liest auch viel weniger. Die Lebensumstände und Situation von Flüchtenden in Krisenregionen ist schlimmer und prekärer den je.</a:t>
            </a:r>
          </a:p>
          <a:p>
            <a:endParaRPr lang="de-CH" altLang="de-DE">
              <a:latin typeface="Arial" panose="020B0604020202020204" pitchFamily="34" charset="0"/>
            </a:endParaRPr>
          </a:p>
          <a:p>
            <a:r>
              <a:rPr lang="de-CH" altLang="de-DE">
                <a:latin typeface="Arial" panose="020B0604020202020204" pitchFamily="34" charset="0"/>
              </a:rPr>
              <a:t> </a:t>
            </a:r>
          </a:p>
          <a:p>
            <a:endParaRPr lang="de-CH" altLang="de-DE">
              <a:latin typeface="Arial" panose="020B0604020202020204" pitchFamily="34" charset="0"/>
            </a:endParaRPr>
          </a:p>
          <a:p>
            <a:endParaRPr lang="de-CH" altLang="de-DE">
              <a:latin typeface="Arial" panose="020B0604020202020204" pitchFamily="34" charset="0"/>
            </a:endParaRPr>
          </a:p>
        </p:txBody>
      </p:sp>
      <p:sp>
        <p:nvSpPr>
          <p:cNvPr id="8196"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36600" indent="-282575">
              <a:defRPr sz="3000" b="1">
                <a:solidFill>
                  <a:schemeClr val="tx1"/>
                </a:solidFill>
                <a:latin typeface="Arial" panose="020B0604020202020204" pitchFamily="34" charset="0"/>
                <a:ea typeface="Geneva" charset="-128"/>
              </a:defRPr>
            </a:lvl2pPr>
            <a:lvl3pPr marL="1133475" indent="-225425">
              <a:defRPr sz="3000" b="1">
                <a:solidFill>
                  <a:schemeClr val="tx1"/>
                </a:solidFill>
                <a:latin typeface="Arial" panose="020B0604020202020204" pitchFamily="34" charset="0"/>
                <a:ea typeface="Geneva" charset="-128"/>
              </a:defRPr>
            </a:lvl3pPr>
            <a:lvl4pPr marL="1585913" indent="-225425">
              <a:defRPr sz="3000" b="1">
                <a:solidFill>
                  <a:schemeClr val="tx1"/>
                </a:solidFill>
                <a:latin typeface="Arial" panose="020B0604020202020204" pitchFamily="34" charset="0"/>
                <a:ea typeface="Geneva" charset="-128"/>
              </a:defRPr>
            </a:lvl4pPr>
            <a:lvl5pPr marL="2039938" indent="-225425">
              <a:defRPr sz="3000" b="1">
                <a:solidFill>
                  <a:schemeClr val="tx1"/>
                </a:solidFill>
                <a:latin typeface="Arial" panose="020B0604020202020204" pitchFamily="34" charset="0"/>
                <a:ea typeface="Geneva" charset="-128"/>
              </a:defRPr>
            </a:lvl5pPr>
            <a:lvl6pPr marL="24971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543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115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687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3AD32D65-280D-45AB-AA4C-5ECD55D5DDCD}" type="slidenum">
              <a:rPr lang="de-DE" altLang="de-DE" sz="1200" smtClean="0"/>
              <a:pPr/>
              <a:t>8</a:t>
            </a:fld>
            <a:endParaRPr lang="de-DE" altLang="de-DE" sz="1200"/>
          </a:p>
        </p:txBody>
      </p:sp>
    </p:spTree>
    <p:extLst>
      <p:ext uri="{BB962C8B-B14F-4D97-AF65-F5344CB8AC3E}">
        <p14:creationId xmlns:p14="http://schemas.microsoft.com/office/powerpoint/2010/main" val="212389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endParaRPr lang="de-DE" alt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p:txBody>
          <a:bodyPr/>
          <a:lstStyle/>
          <a:p>
            <a:pPr>
              <a:defRPr/>
            </a:pPr>
            <a:r>
              <a:rPr lang="de-CH" altLang="de-DE" dirty="0">
                <a:latin typeface="Arial" panose="020B0604020202020204" pitchFamily="34" charset="0"/>
              </a:rPr>
              <a:t>Festung Europa, Europa hat zugemacht:</a:t>
            </a:r>
          </a:p>
          <a:p>
            <a:pPr>
              <a:defRPr/>
            </a:pPr>
            <a:r>
              <a:rPr lang="de-CH" altLang="de-DE" dirty="0">
                <a:latin typeface="Arial" panose="020B0604020202020204" pitchFamily="34" charset="0"/>
              </a:rPr>
              <a:t>Route Türkei Griechenland geschlossen Abkommen mit der Türkei</a:t>
            </a:r>
          </a:p>
          <a:p>
            <a:pPr>
              <a:defRPr/>
            </a:pPr>
            <a:r>
              <a:rPr lang="de-CH" altLang="de-DE" dirty="0">
                <a:latin typeface="Arial" panose="020B0604020202020204" pitchFamily="34" charset="0"/>
              </a:rPr>
              <a:t>Route ab Libyen ist auch geschlossen </a:t>
            </a:r>
          </a:p>
          <a:p>
            <a:pPr>
              <a:defRPr/>
            </a:pPr>
            <a:r>
              <a:rPr lang="de-CH" altLang="de-DE" dirty="0">
                <a:latin typeface="Arial" panose="020B0604020202020204" pitchFamily="34" charset="0"/>
              </a:rPr>
              <a:t>Pink aufgezeigt </a:t>
            </a:r>
          </a:p>
          <a:p>
            <a:pPr>
              <a:defRPr/>
            </a:pPr>
            <a:r>
              <a:rPr lang="de-CH" altLang="de-DE" dirty="0">
                <a:latin typeface="Arial" panose="020B0604020202020204" pitchFamily="34" charset="0"/>
              </a:rPr>
              <a:t>Neue Routen Südspanien</a:t>
            </a:r>
          </a:p>
          <a:p>
            <a:pPr>
              <a:defRPr/>
            </a:pPr>
            <a:r>
              <a:rPr lang="de-CH" altLang="de-DE" dirty="0">
                <a:latin typeface="Arial" panose="020B0604020202020204" pitchFamily="34" charset="0"/>
              </a:rPr>
              <a:t>Ankünfte in Italien: </a:t>
            </a:r>
            <a:r>
              <a:rPr lang="de-CH" altLang="de-DE" dirty="0" err="1">
                <a:latin typeface="Arial" panose="020B0604020202020204" pitchFamily="34" charset="0"/>
              </a:rPr>
              <a:t>Nigeia</a:t>
            </a:r>
            <a:r>
              <a:rPr lang="de-CH" altLang="de-DE" dirty="0">
                <a:latin typeface="Arial" panose="020B0604020202020204" pitchFamily="34" charset="0"/>
              </a:rPr>
              <a:t>, </a:t>
            </a:r>
            <a:r>
              <a:rPr lang="de-CH" altLang="de-DE" dirty="0" err="1">
                <a:latin typeface="Arial" panose="020B0604020202020204" pitchFamily="34" charset="0"/>
              </a:rPr>
              <a:t>Bangladesh</a:t>
            </a:r>
            <a:r>
              <a:rPr lang="de-CH" altLang="de-DE" dirty="0">
                <a:latin typeface="Arial" panose="020B0604020202020204" pitchFamily="34" charset="0"/>
              </a:rPr>
              <a:t>, Guinea</a:t>
            </a:r>
          </a:p>
          <a:p>
            <a:pPr>
              <a:defRPr/>
            </a:pPr>
            <a:endParaRPr lang="de-CH" altLang="de-DE" dirty="0">
              <a:latin typeface="Arial" panose="020B0604020202020204" pitchFamily="34" charset="0"/>
            </a:endParaRPr>
          </a:p>
          <a:p>
            <a:pPr>
              <a:defRPr/>
            </a:pPr>
            <a:r>
              <a:rPr lang="de-CH" altLang="de-DE" dirty="0"/>
              <a:t>2015:   39 523 Gesuche </a:t>
            </a:r>
          </a:p>
          <a:p>
            <a:pPr>
              <a:defRPr/>
            </a:pPr>
            <a:r>
              <a:rPr lang="de-CH" altLang="de-DE" dirty="0"/>
              <a:t>2016:   27 207 Gesuche</a:t>
            </a:r>
          </a:p>
          <a:p>
            <a:pPr marL="228600" indent="-228600">
              <a:buFontTx/>
              <a:buAutoNum type="arabicPlain" startAt="2017"/>
              <a:defRPr/>
            </a:pPr>
            <a:r>
              <a:rPr lang="de-CH" altLang="de-DE" dirty="0"/>
              <a:t>:   18 088 Gesuche</a:t>
            </a:r>
          </a:p>
          <a:p>
            <a:pPr>
              <a:defRPr/>
            </a:pPr>
            <a:endParaRPr lang="de-CH" altLang="de-DE" dirty="0"/>
          </a:p>
          <a:p>
            <a:pPr>
              <a:defRPr/>
            </a:pPr>
            <a:r>
              <a:rPr lang="de-CH" altLang="de-DE" dirty="0">
                <a:latin typeface="Arial" panose="020B0604020202020204" pitchFamily="34" charset="0"/>
              </a:rPr>
              <a:t>Bevor eine Person oder Familie in der Schweiz ein Asylgesuch stellen kann, muss sie die Schweiz zuerst einmal erreichen!</a:t>
            </a:r>
          </a:p>
          <a:p>
            <a:pPr>
              <a:defRPr/>
            </a:pPr>
            <a:r>
              <a:rPr lang="de-CH" altLang="de-DE" dirty="0">
                <a:latin typeface="Arial" panose="020B0604020202020204" pitchFamily="34" charset="0"/>
              </a:rPr>
              <a:t>Ein Gesuch stellen kann nur, wer hier ist (auf Schweizer Boden). </a:t>
            </a:r>
          </a:p>
          <a:p>
            <a:pPr>
              <a:defRPr/>
            </a:pPr>
            <a:r>
              <a:rPr lang="de-CH" altLang="de-DE" dirty="0">
                <a:latin typeface="Arial" panose="020B0604020202020204" pitchFamily="34" charset="0"/>
              </a:rPr>
              <a:t>Botschaftsasyl 2013 abgeschafft</a:t>
            </a:r>
          </a:p>
          <a:p>
            <a:pPr>
              <a:defRPr/>
            </a:pPr>
            <a:endParaRPr lang="de-CH" altLang="de-DE" dirty="0">
              <a:latin typeface="Arial" panose="020B0604020202020204" pitchFamily="34" charset="0"/>
            </a:endParaRPr>
          </a:p>
          <a:p>
            <a:pPr>
              <a:defRPr/>
            </a:pPr>
            <a:r>
              <a:rPr lang="de-CH" altLang="de-DE" dirty="0">
                <a:latin typeface="Arial" panose="020B0604020202020204" pitchFamily="34" charset="0"/>
              </a:rPr>
              <a:t>Wie geht das, wenn eine Person in der CH ein Gesuch stellt? </a:t>
            </a:r>
          </a:p>
          <a:p>
            <a:pPr>
              <a:defRPr/>
            </a:pPr>
            <a:endParaRPr lang="de-CH" altLang="de-DE" dirty="0">
              <a:latin typeface="Arial" panose="020B0604020202020204" pitchFamily="34" charset="0"/>
            </a:endParaRPr>
          </a:p>
          <a:p>
            <a:pPr>
              <a:defRPr/>
            </a:pPr>
            <a:endParaRPr lang="de-CH" altLang="de-DE" dirty="0"/>
          </a:p>
          <a:p>
            <a:pPr marL="228600" indent="-228600">
              <a:buFontTx/>
              <a:buAutoNum type="arabicPlain" startAt="2017"/>
              <a:defRPr/>
            </a:pPr>
            <a:endParaRPr lang="de-CH" altLang="de-DE" dirty="0"/>
          </a:p>
          <a:p>
            <a:pPr>
              <a:defRPr/>
            </a:pPr>
            <a:endParaRPr lang="de-CH" altLang="de-DE" dirty="0">
              <a:latin typeface="Arial" panose="020B0604020202020204" pitchFamily="34" charset="0"/>
            </a:endParaRPr>
          </a:p>
          <a:p>
            <a:pPr>
              <a:defRPr/>
            </a:pPr>
            <a:endParaRPr lang="de-CH" altLang="de-DE" dirty="0">
              <a:latin typeface="Arial" panose="020B0604020202020204" pitchFamily="34" charset="0"/>
            </a:endParaRPr>
          </a:p>
        </p:txBody>
      </p:sp>
      <p:sp>
        <p:nvSpPr>
          <p:cNvPr id="10244"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A7C82DC4-EB29-43BB-8435-B314B80CB2AC}" type="slidenum">
              <a:rPr lang="de-DE" altLang="de-DE" sz="1200" smtClean="0"/>
              <a:pPr/>
              <a:t>9</a:t>
            </a:fld>
            <a:endParaRPr lang="de-DE" altLang="de-DE" sz="1200"/>
          </a:p>
        </p:txBody>
      </p:sp>
    </p:spTree>
    <p:extLst>
      <p:ext uri="{BB962C8B-B14F-4D97-AF65-F5344CB8AC3E}">
        <p14:creationId xmlns:p14="http://schemas.microsoft.com/office/powerpoint/2010/main" val="238704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a:ln/>
        </p:spPr>
      </p:sp>
      <p:sp>
        <p:nvSpPr>
          <p:cNvPr id="12291" name="Notizenplatzhalter 2"/>
          <p:cNvSpPr>
            <a:spLocks noGrp="1"/>
          </p:cNvSpPr>
          <p:nvPr>
            <p:ph type="body" idx="1"/>
          </p:nvPr>
        </p:nvSpPr>
        <p:spPr>
          <a:xfrm>
            <a:off x="906463" y="4718050"/>
            <a:ext cx="4981575" cy="3919538"/>
          </a:xfrm>
          <a:noFill/>
        </p:spPr>
        <p:txBody>
          <a:bodyPr/>
          <a:lstStyle/>
          <a:p>
            <a:r>
              <a:rPr lang="de-CH" altLang="de-DE">
                <a:latin typeface="Arial" panose="020B0604020202020204" pitchFamily="34" charset="0"/>
              </a:rPr>
              <a:t>Wenn jemand in der Schweiz ein Gesuch stellen will, wird die Person an ein Empfang- und Verfahrenszentrum verwiesen. </a:t>
            </a:r>
          </a:p>
          <a:p>
            <a:r>
              <a:rPr lang="de-CH" altLang="de-DE">
                <a:latin typeface="Arial" panose="020B0604020202020204" pitchFamily="34" charset="0"/>
              </a:rPr>
              <a:t>Hier findet dann die erste Anhörung und Befragung statt.</a:t>
            </a:r>
          </a:p>
          <a:p>
            <a:r>
              <a:rPr lang="de-CH" altLang="de-DE">
                <a:latin typeface="Arial" panose="020B0604020202020204" pitchFamily="34" charset="0"/>
              </a:rPr>
              <a:t>Es gibt 6 EVZ und 2 an den Flughäfen. Vallorbe, Basel, Kreuzlingen, Altstätten, Chiasso, Bern und 2 Flughafen Genf und  Zürich</a:t>
            </a:r>
          </a:p>
          <a:p>
            <a:r>
              <a:rPr lang="de-CH" altLang="de-DE">
                <a:latin typeface="Arial" panose="020B0604020202020204" pitchFamily="34" charset="0"/>
              </a:rPr>
              <a:t>Was ich Ihnen jetzt erläutere, ist die Regel. </a:t>
            </a:r>
          </a:p>
          <a:p>
            <a:r>
              <a:rPr lang="de-CH" altLang="de-DE" b="1">
                <a:latin typeface="Arial" panose="020B0604020202020204" pitchFamily="34" charset="0"/>
              </a:rPr>
              <a:t>Wir haben über die Asyl Gesetzrevision und Neustrukturierung  abgestimmt im Juni 2016.  Die Neustrukturierung wird ab 2019 umgesetzt.  Ich erkläre hier das heutige System.</a:t>
            </a:r>
          </a:p>
          <a:p>
            <a:endParaRPr lang="de-CH" altLang="de-DE" b="1">
              <a:latin typeface="Arial" panose="020B0604020202020204" pitchFamily="34" charset="0"/>
            </a:endParaRPr>
          </a:p>
          <a:p>
            <a:r>
              <a:rPr lang="de-CH" altLang="de-DE">
                <a:latin typeface="Arial" panose="020B0604020202020204" pitchFamily="34" charset="0"/>
              </a:rPr>
              <a:t>(Ab hier zeige ich Flipchart) </a:t>
            </a:r>
          </a:p>
          <a:p>
            <a:r>
              <a:rPr lang="de-CH" altLang="de-DE">
                <a:latin typeface="Arial" panose="020B0604020202020204" pitchFamily="34" charset="0"/>
              </a:rPr>
              <a:t> 1. Phase erste Befragung EVZ , Kollektivunterkunft, Verweildauer max. 90 Tage. Was passiert im EVZ (nächstes Bild)</a:t>
            </a:r>
          </a:p>
          <a:p>
            <a:endParaRPr lang="de-CH" altLang="de-DE">
              <a:latin typeface="Arial" panose="020B0604020202020204" pitchFamily="34" charset="0"/>
            </a:endParaRPr>
          </a:p>
        </p:txBody>
      </p:sp>
      <p:sp>
        <p:nvSpPr>
          <p:cNvPr id="12292"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0F07AC66-D282-46CB-BAC3-A4F1ED86DC7D}" type="slidenum">
              <a:rPr lang="de-DE" altLang="de-DE" sz="1200" smtClean="0"/>
              <a:pPr/>
              <a:t>10</a:t>
            </a:fld>
            <a:endParaRPr lang="de-DE" altLang="de-DE" sz="1200"/>
          </a:p>
        </p:txBody>
      </p:sp>
    </p:spTree>
    <p:extLst>
      <p:ext uri="{BB962C8B-B14F-4D97-AF65-F5344CB8AC3E}">
        <p14:creationId xmlns:p14="http://schemas.microsoft.com/office/powerpoint/2010/main" val="92427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a:xfrm>
            <a:off x="1111250" y="744538"/>
            <a:ext cx="4572000" cy="3429000"/>
          </a:xfrm>
          <a:ln/>
        </p:spPr>
      </p:sp>
      <p:sp>
        <p:nvSpPr>
          <p:cNvPr id="14339" name="Notizenplatzhalter 2"/>
          <p:cNvSpPr>
            <a:spLocks noGrp="1"/>
          </p:cNvSpPr>
          <p:nvPr>
            <p:ph type="body" idx="1"/>
          </p:nvPr>
        </p:nvSpPr>
        <p:spPr>
          <a:xfrm>
            <a:off x="906463" y="4389438"/>
            <a:ext cx="5154612" cy="3960812"/>
          </a:xfrm>
          <a:noFill/>
        </p:spPr>
        <p:txBody>
          <a:bodyPr/>
          <a:lstStyle/>
          <a:p>
            <a:r>
              <a:rPr lang="de-CH" altLang="de-DE">
                <a:latin typeface="Arial" panose="020B0604020202020204" pitchFamily="34" charset="0"/>
              </a:rPr>
              <a:t>Empfangs- und Verfahrenszentrum Kreuzlingen /10 Min vom Bahnhof</a:t>
            </a:r>
          </a:p>
          <a:p>
            <a:r>
              <a:rPr lang="de-CH" altLang="de-DE">
                <a:latin typeface="Arial" panose="020B0604020202020204" pitchFamily="34" charset="0"/>
              </a:rPr>
              <a:t>Was passiert hier: </a:t>
            </a:r>
          </a:p>
          <a:p>
            <a:r>
              <a:rPr lang="de-CH" altLang="de-DE">
                <a:latin typeface="Arial" panose="020B0604020202020204" pitchFamily="34" charset="0"/>
              </a:rPr>
              <a:t>Es werden Fingerabdrücke abgenommen und die Identitätspapiere eingezogen.</a:t>
            </a:r>
          </a:p>
          <a:p>
            <a:r>
              <a:rPr lang="de-CH" altLang="de-DE">
                <a:latin typeface="Arial" panose="020B0604020202020204" pitchFamily="34" charset="0"/>
              </a:rPr>
              <a:t>kurze Befragung zur Person durchgeführt. </a:t>
            </a:r>
          </a:p>
          <a:p>
            <a:r>
              <a:rPr lang="de-CH" altLang="de-DE">
                <a:latin typeface="Arial" panose="020B0604020202020204" pitchFamily="34" charset="0"/>
              </a:rPr>
              <a:t>Reiseweg /  Asylgründen / Sprache /ID / früheren Aufenthaltsorten / Altersangaben gefragt</a:t>
            </a:r>
          </a:p>
          <a:p>
            <a:r>
              <a:rPr lang="de-CH" altLang="de-DE">
                <a:latin typeface="Arial" panose="020B0604020202020204" pitchFamily="34" charset="0"/>
              </a:rPr>
              <a:t>Abklärungen zum Gesundheitszustand.</a:t>
            </a:r>
          </a:p>
          <a:p>
            <a:r>
              <a:rPr lang="de-CH" altLang="de-DE">
                <a:latin typeface="Arial" panose="020B0604020202020204" pitchFamily="34" charset="0"/>
              </a:rPr>
              <a:t>Max 90 Tage im EVZ.</a:t>
            </a:r>
          </a:p>
          <a:p>
            <a:r>
              <a:rPr lang="de-CH" altLang="de-DE">
                <a:latin typeface="Arial" panose="020B0604020202020204" pitchFamily="34" charset="0"/>
              </a:rPr>
              <a:t>Zuteilung in Kantone</a:t>
            </a:r>
          </a:p>
          <a:p>
            <a:r>
              <a:rPr lang="de-CH" altLang="de-DE">
                <a:latin typeface="Arial" panose="020B0604020202020204" pitchFamily="34" charset="0"/>
              </a:rPr>
              <a:t>Aufteilung nach Kantonen (Kanton Zürich 17%)</a:t>
            </a:r>
          </a:p>
        </p:txBody>
      </p:sp>
      <p:sp>
        <p:nvSpPr>
          <p:cNvPr id="14340"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0A1017FB-854B-4DB3-9BB1-3B4276C47BB5}" type="slidenum">
              <a:rPr lang="de-DE" altLang="de-DE" sz="1200" smtClean="0"/>
              <a:pPr/>
              <a:t>11</a:t>
            </a:fld>
            <a:endParaRPr lang="de-DE" altLang="de-DE" sz="1200"/>
          </a:p>
        </p:txBody>
      </p:sp>
    </p:spTree>
    <p:extLst>
      <p:ext uri="{BB962C8B-B14F-4D97-AF65-F5344CB8AC3E}">
        <p14:creationId xmlns:p14="http://schemas.microsoft.com/office/powerpoint/2010/main" val="221232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xfrm>
            <a:off x="1236663" y="788988"/>
            <a:ext cx="4427537" cy="3321050"/>
          </a:xfrm>
          <a:ln/>
        </p:spPr>
      </p:sp>
      <p:sp>
        <p:nvSpPr>
          <p:cNvPr id="16387" name="Notizenplatzhalter 2"/>
          <p:cNvSpPr>
            <a:spLocks noGrp="1"/>
          </p:cNvSpPr>
          <p:nvPr>
            <p:ph type="body" idx="1"/>
          </p:nvPr>
        </p:nvSpPr>
        <p:spPr>
          <a:xfrm>
            <a:off x="906463" y="4318000"/>
            <a:ext cx="4981575" cy="4868863"/>
          </a:xfrm>
          <a:noFill/>
        </p:spPr>
        <p:txBody>
          <a:bodyPr/>
          <a:lstStyle/>
          <a:p>
            <a:r>
              <a:rPr lang="de-CH" altLang="de-DE" i="1">
                <a:latin typeface="Arial" panose="020B0604020202020204" pitchFamily="34" charset="0"/>
              </a:rPr>
              <a:t>Links: Durchgangszentrum Oberembrach (ors)  Zwei Gebäude, eines geschlossen  rechts: Durchgangszentrum Kloster Winterthur (geschlossen)</a:t>
            </a:r>
          </a:p>
          <a:p>
            <a:r>
              <a:rPr lang="de-CH" altLang="de-DE">
                <a:latin typeface="Arial" panose="020B0604020202020204" pitchFamily="34" charset="0"/>
              </a:rPr>
              <a:t>Im Kanton ZH zuerst in ein DZ. </a:t>
            </a:r>
          </a:p>
          <a:p>
            <a:r>
              <a:rPr lang="de-CH" altLang="de-DE">
                <a:latin typeface="Arial" panose="020B0604020202020204" pitchFamily="34" charset="0"/>
              </a:rPr>
              <a:t>5 Durchgangszentren im Kanton ZH: Oberembrach. Hinteregg, Kollbrunn, Zch Regensbergstrasse, Hegnau Volketswil </a:t>
            </a:r>
          </a:p>
          <a:p>
            <a:r>
              <a:rPr lang="de-CH" altLang="de-DE">
                <a:latin typeface="Arial" panose="020B0604020202020204" pitchFamily="34" charset="0"/>
              </a:rPr>
              <a:t>Auslastung der DZ zurzeit 30%</a:t>
            </a:r>
          </a:p>
          <a:p>
            <a:r>
              <a:rPr lang="de-CH" altLang="de-DE">
                <a:latin typeface="Arial" panose="020B0604020202020204" pitchFamily="34" charset="0"/>
              </a:rPr>
              <a:t> </a:t>
            </a:r>
          </a:p>
          <a:p>
            <a:r>
              <a:rPr lang="de-CH" altLang="de-DE">
                <a:latin typeface="Arial" panose="020B0604020202020204" pitchFamily="34" charset="0"/>
              </a:rPr>
              <a:t>Kollektivunterkunft, Verweildauer 2-4 Monate</a:t>
            </a:r>
          </a:p>
          <a:p>
            <a:endParaRPr lang="de-CH" altLang="de-DE">
              <a:latin typeface="Arial" panose="020B0604020202020204" pitchFamily="34" charset="0"/>
            </a:endParaRPr>
          </a:p>
        </p:txBody>
      </p:sp>
      <p:sp>
        <p:nvSpPr>
          <p:cNvPr id="16388"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7732A341-3B5A-4CEA-9B55-AD86038E1EDF}" type="slidenum">
              <a:rPr lang="de-DE" altLang="de-DE" sz="1200" smtClean="0"/>
              <a:pPr/>
              <a:t>12</a:t>
            </a:fld>
            <a:endParaRPr lang="de-DE" altLang="de-DE" sz="1200"/>
          </a:p>
        </p:txBody>
      </p:sp>
    </p:spTree>
    <p:extLst>
      <p:ext uri="{BB962C8B-B14F-4D97-AF65-F5344CB8AC3E}">
        <p14:creationId xmlns:p14="http://schemas.microsoft.com/office/powerpoint/2010/main" val="400304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a:ln/>
        </p:spPr>
      </p:sp>
      <p:sp>
        <p:nvSpPr>
          <p:cNvPr id="18435" name="Notizenplatzhalter 2"/>
          <p:cNvSpPr>
            <a:spLocks noGrp="1"/>
          </p:cNvSpPr>
          <p:nvPr>
            <p:ph type="body" idx="1"/>
          </p:nvPr>
        </p:nvSpPr>
        <p:spPr>
          <a:noFill/>
        </p:spPr>
        <p:txBody>
          <a:bodyPr/>
          <a:lstStyle/>
          <a:p>
            <a:r>
              <a:rPr lang="de-CH" altLang="de-DE">
                <a:latin typeface="Arial" panose="020B0604020202020204" pitchFamily="34" charset="0"/>
              </a:rPr>
              <a:t>Uster  Asylunterkunft ab Jan 2016 (inzwischen geschlossen)						Asylunterkunft in Hinwil</a:t>
            </a:r>
          </a:p>
          <a:p>
            <a:endParaRPr lang="de-CH" altLang="de-DE">
              <a:latin typeface="Arial" panose="020B0604020202020204" pitchFamily="34" charset="0"/>
            </a:endParaRPr>
          </a:p>
          <a:p>
            <a:r>
              <a:rPr lang="de-CH" altLang="de-DE">
                <a:latin typeface="Arial" panose="020B0604020202020204" pitchFamily="34" charset="0"/>
              </a:rPr>
              <a:t>Aufteilung in die Gemeinden (Schlüssel 0,7 pro 1000 Einwohner). D.h. eine Gemeinde mir 1000 Einwohner muss 7 Personen aufnehmen)</a:t>
            </a:r>
          </a:p>
          <a:p>
            <a:r>
              <a:rPr lang="de-CH" altLang="de-DE">
                <a:latin typeface="Arial" panose="020B0604020202020204" pitchFamily="34" charset="0"/>
              </a:rPr>
              <a:t>Die Gemeinde ist zuständig für die Unterbringung.</a:t>
            </a:r>
          </a:p>
          <a:p>
            <a:r>
              <a:rPr lang="de-CH" altLang="de-DE">
                <a:latin typeface="Arial" panose="020B0604020202020204" pitchFamily="34" charset="0"/>
              </a:rPr>
              <a:t>Kann nicht auswählen </a:t>
            </a:r>
          </a:p>
          <a:p>
            <a:r>
              <a:rPr lang="de-CH" altLang="de-DE">
                <a:latin typeface="Arial" panose="020B0604020202020204" pitchFamily="34" charset="0"/>
              </a:rPr>
              <a:t>Zuteilung in Gemeinde ist «Glückssache»</a:t>
            </a:r>
          </a:p>
          <a:p>
            <a:endParaRPr lang="de-CH" altLang="de-DE">
              <a:latin typeface="Arial" panose="020B0604020202020204" pitchFamily="34" charset="0"/>
            </a:endParaRPr>
          </a:p>
          <a:p>
            <a:r>
              <a:rPr lang="de-CH" altLang="de-DE">
                <a:latin typeface="Arial" panose="020B0604020202020204" pitchFamily="34" charset="0"/>
              </a:rPr>
              <a:t>Wer zählt zum Kontingent? Jetzt sind wir bereits bei den Buchstaben…</a:t>
            </a:r>
          </a:p>
          <a:p>
            <a:endParaRPr lang="de-CH" altLang="de-DE">
              <a:latin typeface="Arial" panose="020B0604020202020204" pitchFamily="34" charset="0"/>
            </a:endParaRPr>
          </a:p>
          <a:p>
            <a:r>
              <a:rPr lang="de-CH" altLang="de-DE">
                <a:latin typeface="Arial" panose="020B0604020202020204" pitchFamily="34" charset="0"/>
              </a:rPr>
              <a:t>Wer ist denn eigentlich ein Flüchtling?</a:t>
            </a:r>
          </a:p>
          <a:p>
            <a:endParaRPr lang="de-CH" altLang="de-DE">
              <a:latin typeface="Arial" panose="020B0604020202020204" pitchFamily="34" charset="0"/>
            </a:endParaRPr>
          </a:p>
          <a:p>
            <a:endParaRPr lang="de-CH" altLang="de-DE">
              <a:latin typeface="Arial" panose="020B0604020202020204" pitchFamily="34" charset="0"/>
            </a:endParaRPr>
          </a:p>
        </p:txBody>
      </p:sp>
      <p:sp>
        <p:nvSpPr>
          <p:cNvPr id="18436"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36600" indent="-282575">
              <a:defRPr sz="3000" b="1">
                <a:solidFill>
                  <a:schemeClr val="tx1"/>
                </a:solidFill>
                <a:latin typeface="Arial" panose="020B0604020202020204" pitchFamily="34" charset="0"/>
                <a:ea typeface="Geneva" charset="-128"/>
              </a:defRPr>
            </a:lvl2pPr>
            <a:lvl3pPr marL="1133475" indent="-225425">
              <a:defRPr sz="3000" b="1">
                <a:solidFill>
                  <a:schemeClr val="tx1"/>
                </a:solidFill>
                <a:latin typeface="Arial" panose="020B0604020202020204" pitchFamily="34" charset="0"/>
                <a:ea typeface="Geneva" charset="-128"/>
              </a:defRPr>
            </a:lvl3pPr>
            <a:lvl4pPr marL="1585913" indent="-225425">
              <a:defRPr sz="3000" b="1">
                <a:solidFill>
                  <a:schemeClr val="tx1"/>
                </a:solidFill>
                <a:latin typeface="Arial" panose="020B0604020202020204" pitchFamily="34" charset="0"/>
                <a:ea typeface="Geneva" charset="-128"/>
              </a:defRPr>
            </a:lvl4pPr>
            <a:lvl5pPr marL="2039938" indent="-225425">
              <a:defRPr sz="3000" b="1">
                <a:solidFill>
                  <a:schemeClr val="tx1"/>
                </a:solidFill>
                <a:latin typeface="Arial" panose="020B0604020202020204" pitchFamily="34" charset="0"/>
                <a:ea typeface="Geneva" charset="-128"/>
              </a:defRPr>
            </a:lvl5pPr>
            <a:lvl6pPr marL="24971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543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115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68738" indent="-225425"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BE071FB0-5E71-4F4D-AD28-30BC091E3E6A}" type="slidenum">
              <a:rPr lang="de-DE" altLang="de-DE" sz="1200" smtClean="0"/>
              <a:pPr/>
              <a:t>13</a:t>
            </a:fld>
            <a:endParaRPr lang="de-DE" altLang="de-DE" sz="1200"/>
          </a:p>
        </p:txBody>
      </p:sp>
    </p:spTree>
    <p:extLst>
      <p:ext uri="{BB962C8B-B14F-4D97-AF65-F5344CB8AC3E}">
        <p14:creationId xmlns:p14="http://schemas.microsoft.com/office/powerpoint/2010/main" val="97251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p:spPr>
        <p:txBody>
          <a:bodyPr/>
          <a:lstStyle/>
          <a:p>
            <a:endParaRPr lang="de-CH" altLang="de-DE">
              <a:latin typeface="Arial" panose="020B0604020202020204" pitchFamily="34" charset="0"/>
            </a:endParaRPr>
          </a:p>
          <a:p>
            <a:r>
              <a:rPr lang="de-CH" altLang="de-DE">
                <a:latin typeface="Arial" panose="020B0604020202020204" pitchFamily="34" charset="0"/>
              </a:rPr>
              <a:t>Im Asylgesetz ist ganz klar geregelt, wer Anspruch hat auf Asyl.</a:t>
            </a:r>
          </a:p>
          <a:p>
            <a:r>
              <a:rPr lang="de-CH" altLang="de-DE">
                <a:latin typeface="Arial" panose="020B0604020202020204" pitchFamily="34" charset="0"/>
              </a:rPr>
              <a:t>Der Artikel 3 Flüchtlingsbegriff stützt sich auf die Genfer Flüchtlingskonvention</a:t>
            </a:r>
          </a:p>
          <a:p>
            <a:r>
              <a:rPr lang="de-CH" altLang="de-DE">
                <a:latin typeface="Arial" panose="020B0604020202020204" pitchFamily="34" charset="0"/>
              </a:rPr>
              <a:t>Wenn jemand diese Kriterien erfüllt und diese glaubhaft machen kann, dann wird er/sie als Flüchtling anerkannt.</a:t>
            </a:r>
          </a:p>
          <a:p>
            <a:endParaRPr lang="de-CH" altLang="de-DE">
              <a:latin typeface="Arial" panose="020B0604020202020204" pitchFamily="34" charset="0"/>
            </a:endParaRPr>
          </a:p>
          <a:p>
            <a:r>
              <a:rPr lang="de-CH" altLang="de-DE">
                <a:latin typeface="Arial" panose="020B0604020202020204" pitchFamily="34" charset="0"/>
              </a:rPr>
              <a:t>Wenn eine Person diese Kriterien nicht erfüllt, aber aus rechtlichen Gründen nicht ausgeschafft werden kann oder darf, wird sie in der Schweiz vorläufig aufgenommen. </a:t>
            </a:r>
          </a:p>
          <a:p>
            <a:r>
              <a:rPr lang="de-CH" altLang="de-DE">
                <a:latin typeface="Arial" panose="020B0604020202020204" pitchFamily="34" charset="0"/>
              </a:rPr>
              <a:t>Vorausgesetzt wird, dass die Wegweisung</a:t>
            </a:r>
          </a:p>
          <a:p>
            <a:r>
              <a:rPr lang="de-CH" altLang="de-DE">
                <a:latin typeface="Arial" panose="020B0604020202020204" pitchFamily="34" charset="0"/>
              </a:rPr>
              <a:t>nicht zulässig (Verstoss gegen Völkerrecht)</a:t>
            </a:r>
          </a:p>
          <a:p>
            <a:r>
              <a:rPr lang="de-CH" altLang="de-DE">
                <a:latin typeface="Arial" panose="020B0604020202020204" pitchFamily="34" charset="0"/>
              </a:rPr>
              <a:t>nicht zumutbar (konkrete individuelle Gefährdung) oder</a:t>
            </a:r>
          </a:p>
          <a:p>
            <a:r>
              <a:rPr lang="de-CH" altLang="de-DE">
                <a:latin typeface="Arial" panose="020B0604020202020204" pitchFamily="34" charset="0"/>
              </a:rPr>
              <a:t>nicht möglich (vollzugstechnische Gründe) ist.</a:t>
            </a:r>
          </a:p>
          <a:p>
            <a:r>
              <a:rPr lang="de-CH" altLang="de-DE">
                <a:latin typeface="Arial" panose="020B0604020202020204" pitchFamily="34" charset="0"/>
              </a:rPr>
              <a:t>Die vorläufige Aufnahme ist eine Ersatzmassnahme, die statt einer Ausschaffung getroffen wird.</a:t>
            </a:r>
          </a:p>
          <a:p>
            <a:endParaRPr lang="de-CH" altLang="de-DE">
              <a:latin typeface="Arial" panose="020B0604020202020204" pitchFamily="34" charset="0"/>
            </a:endParaRPr>
          </a:p>
          <a:p>
            <a:endParaRPr lang="de-CH" altLang="de-DE">
              <a:latin typeface="Arial" panose="020B0604020202020204" pitchFamily="34" charset="0"/>
            </a:endParaRPr>
          </a:p>
          <a:p>
            <a:endParaRPr lang="de-CH" altLang="de-DE">
              <a:latin typeface="Arial" panose="020B0604020202020204" pitchFamily="34" charset="0"/>
            </a:endParaRPr>
          </a:p>
        </p:txBody>
      </p:sp>
      <p:sp>
        <p:nvSpPr>
          <p:cNvPr id="20484"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1363" indent="-284163">
              <a:defRPr sz="3000" b="1">
                <a:solidFill>
                  <a:schemeClr val="tx1"/>
                </a:solidFill>
                <a:latin typeface="Arial" panose="020B0604020202020204" pitchFamily="34" charset="0"/>
                <a:ea typeface="Geneva" charset="-128"/>
              </a:defRPr>
            </a:lvl2pPr>
            <a:lvl3pPr marL="1141413" indent="-227013">
              <a:defRPr sz="3000" b="1">
                <a:solidFill>
                  <a:schemeClr val="tx1"/>
                </a:solidFill>
                <a:latin typeface="Arial" panose="020B0604020202020204" pitchFamily="34" charset="0"/>
                <a:ea typeface="Geneva" charset="-128"/>
              </a:defRPr>
            </a:lvl3pPr>
            <a:lvl4pPr marL="1598613" indent="-227013">
              <a:defRPr sz="3000" b="1">
                <a:solidFill>
                  <a:schemeClr val="tx1"/>
                </a:solidFill>
                <a:latin typeface="Arial" panose="020B0604020202020204" pitchFamily="34" charset="0"/>
                <a:ea typeface="Geneva" charset="-128"/>
              </a:defRPr>
            </a:lvl4pPr>
            <a:lvl5pPr marL="2055813" indent="-227013">
              <a:defRPr sz="3000" b="1">
                <a:solidFill>
                  <a:schemeClr val="tx1"/>
                </a:solidFill>
                <a:latin typeface="Arial" panose="020B0604020202020204" pitchFamily="34" charset="0"/>
                <a:ea typeface="Geneva" charset="-128"/>
              </a:defRPr>
            </a:lvl5pPr>
            <a:lvl6pPr marL="25130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02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74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4613" indent="-227013"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6FA3476D-42B1-403E-A184-97D44B9FB060}" type="slidenum">
              <a:rPr lang="de-DE" altLang="de-DE" sz="1200" smtClean="0"/>
              <a:pPr/>
              <a:t>14</a:t>
            </a:fld>
            <a:endParaRPr lang="de-DE" altLang="de-DE" sz="1200"/>
          </a:p>
        </p:txBody>
      </p:sp>
    </p:spTree>
    <p:extLst>
      <p:ext uri="{BB962C8B-B14F-4D97-AF65-F5344CB8AC3E}">
        <p14:creationId xmlns:p14="http://schemas.microsoft.com/office/powerpoint/2010/main" val="173151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a:ln/>
        </p:spPr>
      </p:sp>
      <p:sp>
        <p:nvSpPr>
          <p:cNvPr id="22531" name="Notizenplatzhalter 2"/>
          <p:cNvSpPr>
            <a:spLocks noGrp="1"/>
          </p:cNvSpPr>
          <p:nvPr>
            <p:ph type="body" idx="1"/>
          </p:nvPr>
        </p:nvSpPr>
        <p:spPr>
          <a:noFill/>
        </p:spPr>
        <p:txBody>
          <a:bodyPr/>
          <a:lstStyle/>
          <a:p>
            <a:endParaRPr lang="de-CH" altLang="de-DE">
              <a:latin typeface="Arial" panose="020B0604020202020204" pitchFamily="34" charset="0"/>
            </a:endParaRPr>
          </a:p>
        </p:txBody>
      </p:sp>
      <p:sp>
        <p:nvSpPr>
          <p:cNvPr id="22532" name="Foliennummernplatzhalter 3"/>
          <p:cNvSpPr>
            <a:spLocks noGrp="1"/>
          </p:cNvSpPr>
          <p:nvPr>
            <p:ph type="sldNum" sz="quarter" idx="5"/>
          </p:nvPr>
        </p:nvSpPr>
        <p:spPr>
          <a:noFill/>
        </p:spPr>
        <p:txBody>
          <a:bodyPr/>
          <a:lstStyle>
            <a:lvl1pPr>
              <a:defRPr sz="3000" b="1">
                <a:solidFill>
                  <a:schemeClr val="tx1"/>
                </a:solidFill>
                <a:latin typeface="Arial" panose="020B0604020202020204" pitchFamily="34" charset="0"/>
                <a:ea typeface="Geneva" charset="-128"/>
              </a:defRPr>
            </a:lvl1pPr>
            <a:lvl2pPr marL="742950" indent="-285750">
              <a:defRPr sz="3000" b="1">
                <a:solidFill>
                  <a:schemeClr val="tx1"/>
                </a:solidFill>
                <a:latin typeface="Arial" panose="020B0604020202020204" pitchFamily="34" charset="0"/>
                <a:ea typeface="Geneva" charset="-128"/>
              </a:defRPr>
            </a:lvl2pPr>
            <a:lvl3pPr marL="1143000" indent="-228600">
              <a:defRPr sz="3000" b="1">
                <a:solidFill>
                  <a:schemeClr val="tx1"/>
                </a:solidFill>
                <a:latin typeface="Arial" panose="020B0604020202020204" pitchFamily="34" charset="0"/>
                <a:ea typeface="Geneva" charset="-128"/>
              </a:defRPr>
            </a:lvl3pPr>
            <a:lvl4pPr marL="1600200" indent="-228600">
              <a:defRPr sz="3000" b="1">
                <a:solidFill>
                  <a:schemeClr val="tx1"/>
                </a:solidFill>
                <a:latin typeface="Arial" panose="020B0604020202020204" pitchFamily="34" charset="0"/>
                <a:ea typeface="Geneva" charset="-128"/>
              </a:defRPr>
            </a:lvl4pPr>
            <a:lvl5pPr marL="2057400" indent="-228600">
              <a:defRPr sz="3000" b="1">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3000" b="1">
                <a:solidFill>
                  <a:schemeClr val="tx1"/>
                </a:solidFill>
                <a:latin typeface="Arial" panose="020B0604020202020204" pitchFamily="34" charset="0"/>
                <a:ea typeface="Geneva" charset="-128"/>
              </a:defRPr>
            </a:lvl9pPr>
          </a:lstStyle>
          <a:p>
            <a:fld id="{44935540-0774-470E-80EC-AD249A2609D4}" type="slidenum">
              <a:rPr lang="de-DE" altLang="de-DE" sz="1200" smtClean="0"/>
              <a:pPr/>
              <a:t>15</a:t>
            </a:fld>
            <a:endParaRPr lang="de-DE" altLang="de-DE" sz="1200"/>
          </a:p>
        </p:txBody>
      </p:sp>
    </p:spTree>
    <p:extLst>
      <p:ext uri="{BB962C8B-B14F-4D97-AF65-F5344CB8AC3E}">
        <p14:creationId xmlns:p14="http://schemas.microsoft.com/office/powerpoint/2010/main" val="2322715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3C5EB4DB-B9B8-46B5-A249-E56FEE5592DC}" type="datetimeFigureOut">
              <a:rPr lang="de-CH" smtClean="0"/>
              <a:t>16.05.2018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148387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5EB4DB-B9B8-46B5-A249-E56FEE5592DC}" type="datetimeFigureOut">
              <a:rPr lang="de-CH" smtClean="0"/>
              <a:t>16.05.2018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164355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5EB4DB-B9B8-46B5-A249-E56FEE5592DC}" type="datetimeFigureOut">
              <a:rPr lang="de-CH" smtClean="0"/>
              <a:t>16.05.2018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84302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58775" y="908050"/>
            <a:ext cx="8385175" cy="666750"/>
          </a:xfrm>
        </p:spPr>
        <p:txBody>
          <a:bodyPr/>
          <a:lstStyle/>
          <a:p>
            <a:r>
              <a:rPr lang="de-DE" smtClean="0"/>
              <a:t>Titelmasterformat durch Klicken bearbeiten</a:t>
            </a:r>
            <a:endParaRPr lang="de-CH"/>
          </a:p>
        </p:txBody>
      </p:sp>
      <p:sp>
        <p:nvSpPr>
          <p:cNvPr id="3" name="Textplatzhalter 2"/>
          <p:cNvSpPr>
            <a:spLocks noGrp="1"/>
          </p:cNvSpPr>
          <p:nvPr>
            <p:ph type="body" sz="half" idx="1"/>
          </p:nvPr>
        </p:nvSpPr>
        <p:spPr>
          <a:xfrm>
            <a:off x="358775" y="1778000"/>
            <a:ext cx="4116388" cy="7683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27563" y="1778000"/>
            <a:ext cx="4116387" cy="7683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16"/>
          <p:cNvSpPr>
            <a:spLocks noGrp="1" noChangeArrowheads="1"/>
          </p:cNvSpPr>
          <p:nvPr>
            <p:ph type="ftr" sz="quarter" idx="10"/>
          </p:nvPr>
        </p:nvSpPr>
        <p:spPr>
          <a:ln/>
        </p:spPr>
        <p:txBody>
          <a:bodyPr/>
          <a:lstStyle>
            <a:lvl1pPr>
              <a:defRPr/>
            </a:lvl1pPr>
          </a:lstStyle>
          <a:p>
            <a:pPr>
              <a:defRPr/>
            </a:pPr>
            <a:r>
              <a:rPr lang="de-CH" altLang="de-DE"/>
              <a:t>AOZ Sozialberatung und Asylbetreuung Standort Wetzikon</a:t>
            </a:r>
          </a:p>
        </p:txBody>
      </p:sp>
      <p:sp>
        <p:nvSpPr>
          <p:cNvPr id="6" name="Rectangle 18"/>
          <p:cNvSpPr>
            <a:spLocks noGrp="1" noChangeArrowheads="1"/>
          </p:cNvSpPr>
          <p:nvPr>
            <p:ph type="sldNum" sz="quarter" idx="11"/>
          </p:nvPr>
        </p:nvSpPr>
        <p:spPr>
          <a:ln/>
        </p:spPr>
        <p:txBody>
          <a:bodyPr/>
          <a:lstStyle>
            <a:lvl1pPr>
              <a:defRPr/>
            </a:lvl1pPr>
          </a:lstStyle>
          <a:p>
            <a:r>
              <a:rPr lang="de-CH" altLang="de-DE"/>
              <a:t>03. März 2014  I  Seite </a:t>
            </a:r>
            <a:fld id="{B83C2A2F-A0A8-4F92-B0B6-7DBE35012A96}" type="slidenum">
              <a:rPr lang="de-CH" altLang="de-DE"/>
              <a:pPr/>
              <a:t>‹Nr.›</a:t>
            </a:fld>
            <a:endParaRPr lang="de-CH" altLang="de-DE"/>
          </a:p>
        </p:txBody>
      </p:sp>
    </p:spTree>
    <p:extLst>
      <p:ext uri="{BB962C8B-B14F-4D97-AF65-F5344CB8AC3E}">
        <p14:creationId xmlns:p14="http://schemas.microsoft.com/office/powerpoint/2010/main" val="156373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539" y="674077"/>
            <a:ext cx="8368876" cy="550665"/>
          </a:xfrm>
          <a:prstGeom prst="rect">
            <a:avLst/>
          </a:prstGeom>
        </p:spPr>
        <p:txBody>
          <a:bodyPr rtlCol="0">
            <a:noAutofit/>
          </a:bodyPr>
          <a:lstStyle>
            <a:lvl1pPr>
              <a:lnSpc>
                <a:spcPct val="100000"/>
              </a:lnSpc>
              <a:defRPr/>
            </a:lvl1pPr>
          </a:lstStyle>
          <a:p>
            <a:r>
              <a:rPr lang="de-DE" smtClean="0"/>
              <a:t>Titelmasterformat durch Klicken bearbeiten</a:t>
            </a:r>
            <a:endParaRPr lang="en-US" dirty="0"/>
          </a:p>
        </p:txBody>
      </p:sp>
      <p:sp>
        <p:nvSpPr>
          <p:cNvPr id="20" name="Inhaltsplatzhalter 2"/>
          <p:cNvSpPr>
            <a:spLocks noGrp="1"/>
          </p:cNvSpPr>
          <p:nvPr>
            <p:ph idx="1"/>
          </p:nvPr>
        </p:nvSpPr>
        <p:spPr>
          <a:xfrm>
            <a:off x="376538" y="1324495"/>
            <a:ext cx="8387721" cy="4624785"/>
          </a:xfrm>
          <a:prstGeom prst="rect">
            <a:avLst/>
          </a:prstGeom>
        </p:spPr>
        <p:txBody>
          <a:bodyPr/>
          <a:lstStyle>
            <a:lvl1pPr marL="0" indent="0">
              <a:lnSpc>
                <a:spcPct val="100000"/>
              </a:lnSpc>
              <a:spcBef>
                <a:spcPts val="0"/>
              </a:spcBef>
              <a:buNone/>
              <a:defRPr sz="1600">
                <a:latin typeface="Arial" panose="020B0604020202020204" pitchFamily="34" charset="0"/>
                <a:cs typeface="Arial" panose="020B0604020202020204" pitchFamily="34" charset="0"/>
              </a:defRPr>
            </a:lvl1pPr>
          </a:lstStyle>
          <a:p>
            <a:pPr lvl="0"/>
            <a:r>
              <a:rPr lang="de-DE" smtClean="0"/>
              <a:t>Textmasterformat bearbeiten</a:t>
            </a:r>
          </a:p>
        </p:txBody>
      </p:sp>
      <p:sp>
        <p:nvSpPr>
          <p:cNvPr id="4" name="Date Placeholder 3"/>
          <p:cNvSpPr>
            <a:spLocks noGrp="1"/>
          </p:cNvSpPr>
          <p:nvPr>
            <p:ph type="dt" sz="half" idx="10"/>
          </p:nvPr>
        </p:nvSpPr>
        <p:spPr>
          <a:xfrm>
            <a:off x="6364288" y="187325"/>
            <a:ext cx="1670050" cy="230188"/>
          </a:xfrm>
          <a:prstGeom prst="rect">
            <a:avLst/>
          </a:prstGeom>
        </p:spPr>
        <p:txBody>
          <a:bodyPr vert="horz" lIns="0" tIns="0" rIns="0" bIns="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a:defRPr/>
            </a:pPr>
            <a:fld id="{F1E1DC40-A0A4-46BE-BC3E-9A1B348BF66F}" type="datetime1">
              <a:rPr lang="de-DE"/>
              <a:pPr>
                <a:defRPr/>
              </a:pPr>
              <a:t>16.05.2018</a:t>
            </a:fld>
            <a:endParaRPr lang="de-CH" dirty="0"/>
          </a:p>
        </p:txBody>
      </p:sp>
      <p:sp>
        <p:nvSpPr>
          <p:cNvPr id="5" name="Footer Placeholder 4"/>
          <p:cNvSpPr>
            <a:spLocks noGrp="1"/>
          </p:cNvSpPr>
          <p:nvPr>
            <p:ph type="ftr" sz="quarter" idx="11"/>
          </p:nvPr>
        </p:nvSpPr>
        <p:spPr>
          <a:xfrm>
            <a:off x="376238" y="187325"/>
            <a:ext cx="5532437" cy="230188"/>
          </a:xfrm>
        </p:spPr>
        <p:txBody>
          <a:bodyPr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de-CH"/>
              <a:t>Das Asylverfahren in der Schweiz</a:t>
            </a:r>
            <a:endParaRPr lang="de-CH" dirty="0"/>
          </a:p>
        </p:txBody>
      </p:sp>
      <p:sp>
        <p:nvSpPr>
          <p:cNvPr id="6" name="Slide Number Placeholder 5"/>
          <p:cNvSpPr>
            <a:spLocks noGrp="1"/>
          </p:cNvSpPr>
          <p:nvPr>
            <p:ph type="sldNum" sz="quarter" idx="12"/>
          </p:nvPr>
        </p:nvSpPr>
        <p:spPr>
          <a:xfrm>
            <a:off x="7897813" y="187325"/>
            <a:ext cx="847725" cy="230188"/>
          </a:xfrm>
        </p:spPr>
        <p:txBody>
          <a:bodyPr/>
          <a:lstStyle>
            <a:lvl1pPr>
              <a:defRPr>
                <a:solidFill>
                  <a:srgbClr val="898989"/>
                </a:solidFill>
              </a:defRPr>
            </a:lvl1pPr>
          </a:lstStyle>
          <a:p>
            <a:r>
              <a:rPr lang="de-CH" altLang="de-DE"/>
              <a:t>I  Seite </a:t>
            </a:r>
            <a:fld id="{37B96D12-AE87-460B-9F58-9FCC17B4C3E0}" type="slidenum">
              <a:rPr lang="de-CH" altLang="de-DE"/>
              <a:pPr/>
              <a:t>‹Nr.›</a:t>
            </a:fld>
            <a:endParaRPr lang="de-CH" altLang="de-DE"/>
          </a:p>
        </p:txBody>
      </p:sp>
    </p:spTree>
    <p:extLst>
      <p:ext uri="{BB962C8B-B14F-4D97-AF65-F5344CB8AC3E}">
        <p14:creationId xmlns:p14="http://schemas.microsoft.com/office/powerpoint/2010/main" val="2549993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3C5EB4DB-B9B8-46B5-A249-E56FEE5592DC}" type="datetimeFigureOut">
              <a:rPr lang="de-CH" smtClean="0"/>
              <a:t>16.05.2018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168303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C5EB4DB-B9B8-46B5-A249-E56FEE5592DC}" type="datetimeFigureOut">
              <a:rPr lang="de-CH" smtClean="0"/>
              <a:t>16.05.2018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332265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3C5EB4DB-B9B8-46B5-A249-E56FEE5592DC}" type="datetimeFigureOut">
              <a:rPr lang="de-CH" smtClean="0"/>
              <a:t>16.05.2018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215033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3C5EB4DB-B9B8-46B5-A249-E56FEE5592DC}" type="datetimeFigureOut">
              <a:rPr lang="de-CH" smtClean="0"/>
              <a:t>16.05.2018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221752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3C5EB4DB-B9B8-46B5-A249-E56FEE5592DC}" type="datetimeFigureOut">
              <a:rPr lang="de-CH" smtClean="0"/>
              <a:t>16.05.2018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187372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5EB4DB-B9B8-46B5-A249-E56FEE5592DC}" type="datetimeFigureOut">
              <a:rPr lang="de-CH" smtClean="0"/>
              <a:t>16.05.2018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35187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C5EB4DB-B9B8-46B5-A249-E56FEE5592DC}" type="datetimeFigureOut">
              <a:rPr lang="de-CH" smtClean="0"/>
              <a:t>16.05.2018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372984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C5EB4DB-B9B8-46B5-A249-E56FEE5592DC}" type="datetimeFigureOut">
              <a:rPr lang="de-CH" smtClean="0"/>
              <a:t>16.05.2018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F2ADC8A7-BBE6-4D5D-B8C9-E31F0B4F60F9}" type="slidenum">
              <a:rPr lang="de-CH" smtClean="0"/>
              <a:t>‹Nr.›</a:t>
            </a:fld>
            <a:endParaRPr lang="de-CH"/>
          </a:p>
        </p:txBody>
      </p:sp>
    </p:spTree>
    <p:extLst>
      <p:ext uri="{BB962C8B-B14F-4D97-AF65-F5344CB8AC3E}">
        <p14:creationId xmlns:p14="http://schemas.microsoft.com/office/powerpoint/2010/main" val="2843612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EB4DB-B9B8-46B5-A249-E56FEE5592DC}" type="datetimeFigureOut">
              <a:rPr lang="de-CH" smtClean="0"/>
              <a:t>16.05.2018</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DC8A7-BBE6-4D5D-B8C9-E31F0B4F60F9}" type="slidenum">
              <a:rPr lang="de-CH" smtClean="0"/>
              <a:t>‹Nr.›</a:t>
            </a:fld>
            <a:endParaRPr lang="de-CH"/>
          </a:p>
        </p:txBody>
      </p:sp>
    </p:spTree>
    <p:extLst>
      <p:ext uri="{BB962C8B-B14F-4D97-AF65-F5344CB8AC3E}">
        <p14:creationId xmlns:p14="http://schemas.microsoft.com/office/powerpoint/2010/main" val="249229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zuflucht.jetz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  </a:t>
            </a:r>
          </a:p>
        </p:txBody>
      </p:sp>
      <p:sp>
        <p:nvSpPr>
          <p:cNvPr id="3" name="Untertitel 2"/>
          <p:cNvSpPr>
            <a:spLocks noGrp="1"/>
          </p:cNvSpPr>
          <p:nvPr>
            <p:ph type="subTitle" idx="1"/>
          </p:nvPr>
        </p:nvSpPr>
        <p:spPr>
          <a:xfrm>
            <a:off x="899592" y="1844824"/>
            <a:ext cx="7776864" cy="3793976"/>
          </a:xfrm>
        </p:spPr>
        <p:txBody>
          <a:bodyPr/>
          <a:lstStyle/>
          <a:p>
            <a:r>
              <a:rPr lang="de-CH" dirty="0"/>
              <a:t>Herzlich willkommen am Vernetzungsanlass </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282" y="2204864"/>
            <a:ext cx="7363892" cy="2536988"/>
          </a:xfrm>
          <a:prstGeom prst="rect">
            <a:avLst/>
          </a:prstGeom>
        </p:spPr>
      </p:pic>
    </p:spTree>
    <p:extLst>
      <p:ext uri="{BB962C8B-B14F-4D97-AF65-F5344CB8AC3E}">
        <p14:creationId xmlns:p14="http://schemas.microsoft.com/office/powerpoint/2010/main" val="95132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533400" y="1268413"/>
            <a:ext cx="7772400" cy="647700"/>
          </a:xfrm>
        </p:spPr>
        <p:txBody>
          <a:bodyPr>
            <a:normAutofit fontScale="90000"/>
          </a:bodyPr>
          <a:lstStyle/>
          <a:p>
            <a:r>
              <a:rPr lang="de-CH" altLang="de-DE"/>
              <a:t>Empfangs- und Verfahrenszentren (EVZ)</a:t>
            </a:r>
          </a:p>
        </p:txBody>
      </p:sp>
      <p:pic>
        <p:nvPicPr>
          <p:cNvPr id="11267" name="Inhaltsplatzhalt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95413" y="2205038"/>
            <a:ext cx="6048375" cy="4100512"/>
          </a:xfrm>
        </p:spPr>
      </p:pic>
    </p:spTree>
    <p:extLst>
      <p:ext uri="{BB962C8B-B14F-4D97-AF65-F5344CB8AC3E}">
        <p14:creationId xmlns:p14="http://schemas.microsoft.com/office/powerpoint/2010/main" val="120775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33400" y="1524000"/>
            <a:ext cx="7772400" cy="968375"/>
          </a:xfrm>
        </p:spPr>
        <p:txBody>
          <a:bodyPr/>
          <a:lstStyle/>
          <a:p>
            <a:pPr algn="ctr"/>
            <a:r>
              <a:rPr lang="de-CH" altLang="de-DE"/>
              <a:t>EVZ Kreuzlingen</a:t>
            </a:r>
          </a:p>
        </p:txBody>
      </p:sp>
      <p:pic>
        <p:nvPicPr>
          <p:cNvPr id="13315"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2503488"/>
            <a:ext cx="4891087" cy="3668712"/>
          </a:xfrm>
        </p:spPr>
      </p:pic>
    </p:spTree>
    <p:extLst>
      <p:ext uri="{BB962C8B-B14F-4D97-AF65-F5344CB8AC3E}">
        <p14:creationId xmlns:p14="http://schemas.microsoft.com/office/powerpoint/2010/main" val="93298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546100" y="1341438"/>
            <a:ext cx="7772400" cy="965200"/>
          </a:xfrm>
        </p:spPr>
        <p:txBody>
          <a:bodyPr>
            <a:normAutofit fontScale="90000"/>
          </a:bodyPr>
          <a:lstStyle/>
          <a:p>
            <a:r>
              <a:rPr lang="de-CH" altLang="de-DE"/>
              <a:t>Durchgangszentren (DZ)</a:t>
            </a:r>
            <a:br>
              <a:rPr lang="de-CH" altLang="de-DE"/>
            </a:br>
            <a:endParaRPr lang="de-CH" altLang="de-DE"/>
          </a:p>
        </p:txBody>
      </p:sp>
      <p:pic>
        <p:nvPicPr>
          <p:cNvPr id="15363" name="Inhaltsplatzhalt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8713" y="3117850"/>
            <a:ext cx="3821112" cy="2543175"/>
          </a:xfrm>
        </p:spPr>
      </p:pic>
      <p:pic>
        <p:nvPicPr>
          <p:cNvPr id="15364" name="Inhaltsplatzhalter 4"/>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96888" y="3117850"/>
            <a:ext cx="4238625" cy="2543175"/>
          </a:xfrm>
        </p:spPr>
      </p:pic>
    </p:spTree>
    <p:extLst>
      <p:ext uri="{BB962C8B-B14F-4D97-AF65-F5344CB8AC3E}">
        <p14:creationId xmlns:p14="http://schemas.microsoft.com/office/powerpoint/2010/main" val="336309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de-CH" altLang="de-DE"/>
              <a:t>Unterkunft in den Gemeinden</a:t>
            </a:r>
          </a:p>
        </p:txBody>
      </p:sp>
      <p:pic>
        <p:nvPicPr>
          <p:cNvPr id="174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3227388"/>
            <a:ext cx="3810000" cy="25368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59288" y="3213100"/>
            <a:ext cx="4078287" cy="2447925"/>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37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533400" y="1524000"/>
            <a:ext cx="7772400" cy="536575"/>
          </a:xfrm>
        </p:spPr>
        <p:txBody>
          <a:bodyPr>
            <a:normAutofit fontScale="90000"/>
          </a:bodyPr>
          <a:lstStyle/>
          <a:p>
            <a:r>
              <a:rPr lang="de-CH" altLang="de-DE"/>
              <a:t>Asylgesetz Artikel 3: Flüchtlingsbegriff</a:t>
            </a:r>
          </a:p>
        </p:txBody>
      </p:sp>
      <p:sp>
        <p:nvSpPr>
          <p:cNvPr id="3" name="Inhaltsplatzhalter 2"/>
          <p:cNvSpPr>
            <a:spLocks noGrp="1"/>
          </p:cNvSpPr>
          <p:nvPr>
            <p:ph idx="1"/>
          </p:nvPr>
        </p:nvSpPr>
        <p:spPr>
          <a:xfrm>
            <a:off x="533400" y="2133600"/>
            <a:ext cx="7772400" cy="4038600"/>
          </a:xfrm>
        </p:spPr>
        <p:txBody>
          <a:bodyPr/>
          <a:lstStyle/>
          <a:p>
            <a:pPr marL="0" indent="0">
              <a:buFontTx/>
              <a:buNone/>
              <a:defRPr/>
            </a:pPr>
            <a:r>
              <a:rPr lang="de-CH" sz="2000" dirty="0"/>
              <a:t>Flüchtlinge sind Personen, die in ihrem Heimatstaat oder im Land, in dem sie zuletzt wohnten, </a:t>
            </a:r>
          </a:p>
          <a:p>
            <a:pPr marL="0" indent="0">
              <a:buFontTx/>
              <a:buNone/>
              <a:defRPr/>
            </a:pPr>
            <a:r>
              <a:rPr lang="de-CH" sz="2000" dirty="0"/>
              <a:t>wegen ihrer Rasse, Religion, Nationalität, Zugehörigkeit zu einer bestimmten sozialen Gruppe oder wegen ihrer politischen Anschauungen </a:t>
            </a:r>
          </a:p>
          <a:p>
            <a:pPr marL="0" indent="0">
              <a:buFontTx/>
              <a:buNone/>
              <a:defRPr/>
            </a:pPr>
            <a:r>
              <a:rPr lang="de-CH" sz="2000" dirty="0"/>
              <a:t>ernsthaften Nachteilen ausgesetzt sind oder begründete Furcht haben, solchen Nachteilen ausgesetzt zu werden.</a:t>
            </a:r>
          </a:p>
          <a:p>
            <a:pPr marL="0" indent="0">
              <a:buFontTx/>
              <a:buNone/>
              <a:defRPr/>
            </a:pPr>
            <a:r>
              <a:rPr lang="de-CH" sz="2000" dirty="0"/>
              <a:t>Als ernsthafte Nachteile gelten namentlich die Gefährdung des Leibes, des Lebens oder der Freiheit sowie Massnahmen, </a:t>
            </a:r>
          </a:p>
          <a:p>
            <a:pPr marL="0" indent="0">
              <a:buFontTx/>
              <a:buNone/>
              <a:defRPr/>
            </a:pPr>
            <a:r>
              <a:rPr lang="de-CH" sz="2000" dirty="0"/>
              <a:t>die einen unerträglichen psychischen Druck bewirken. Den frauenspezifischen Fluchtgründen ist Rechnung zu tragen.</a:t>
            </a:r>
          </a:p>
          <a:p>
            <a:pPr>
              <a:defRPr/>
            </a:pPr>
            <a:endParaRPr lang="de-CH" sz="2000" dirty="0"/>
          </a:p>
        </p:txBody>
      </p:sp>
    </p:spTree>
    <p:extLst>
      <p:ext uri="{BB962C8B-B14F-4D97-AF65-F5344CB8AC3E}">
        <p14:creationId xmlns:p14="http://schemas.microsoft.com/office/powerpoint/2010/main" val="116668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33400" y="1196975"/>
            <a:ext cx="7772400" cy="647700"/>
          </a:xfrm>
        </p:spPr>
        <p:txBody>
          <a:bodyPr>
            <a:normAutofit fontScale="90000"/>
          </a:bodyPr>
          <a:lstStyle/>
          <a:p>
            <a:r>
              <a:rPr lang="de-CH" altLang="de-DE"/>
              <a:t>Asyl: Ja oder Nein?</a:t>
            </a:r>
          </a:p>
        </p:txBody>
      </p:sp>
      <p:sp>
        <p:nvSpPr>
          <p:cNvPr id="3" name="Inhaltsplatzhalter 2"/>
          <p:cNvSpPr>
            <a:spLocks noGrp="1"/>
          </p:cNvSpPr>
          <p:nvPr>
            <p:ph sz="half" idx="1"/>
          </p:nvPr>
        </p:nvSpPr>
        <p:spPr>
          <a:xfrm>
            <a:off x="533400" y="2060575"/>
            <a:ext cx="3810000" cy="4111625"/>
          </a:xfrm>
        </p:spPr>
        <p:txBody>
          <a:bodyPr/>
          <a:lstStyle/>
          <a:p>
            <a:pPr marL="0" indent="0">
              <a:buFontTx/>
              <a:buNone/>
              <a:defRPr/>
            </a:pPr>
            <a:r>
              <a:rPr lang="de-DE" altLang="de-DE" sz="2600" b="1" dirty="0">
                <a:solidFill>
                  <a:srgbClr val="0070C0"/>
                </a:solidFill>
              </a:rPr>
              <a:t>Familie A. lebte in Aleppo/Syrien. Bei einem Luftangriff wurde ihr Haus und ihre Lebensgrundlage zerstört. Durch den Krieg fürchten sie um ihr Leben und fliehen in die Schweiz. </a:t>
            </a:r>
          </a:p>
          <a:p>
            <a:pPr>
              <a:defRPr/>
            </a:pPr>
            <a:endParaRPr lang="de-CH" dirty="0"/>
          </a:p>
        </p:txBody>
      </p:sp>
      <p:sp>
        <p:nvSpPr>
          <p:cNvPr id="4" name="Inhaltsplatzhalter 3"/>
          <p:cNvSpPr>
            <a:spLocks noGrp="1"/>
          </p:cNvSpPr>
          <p:nvPr>
            <p:ph sz="half" idx="2"/>
          </p:nvPr>
        </p:nvSpPr>
        <p:spPr>
          <a:xfrm>
            <a:off x="4495800" y="2060575"/>
            <a:ext cx="3810000" cy="4111625"/>
          </a:xfrm>
        </p:spPr>
        <p:txBody>
          <a:bodyPr/>
          <a:lstStyle/>
          <a:p>
            <a:pPr marL="0" indent="0">
              <a:buFontTx/>
              <a:buNone/>
              <a:defRPr/>
            </a:pPr>
            <a:r>
              <a:rPr lang="de-DE" altLang="de-DE" sz="2600" b="1" dirty="0">
                <a:solidFill>
                  <a:srgbClr val="7030A0"/>
                </a:solidFill>
              </a:rPr>
              <a:t>V.G. ist assyrischer Christ und lebte im Irak. Zwei seiner Brüder wurden inhaftiert und sind seither verschollen. V.G fürchtet um sein Leben und flieht in die Schweiz</a:t>
            </a:r>
            <a:r>
              <a:rPr lang="de-DE" altLang="de-DE" sz="2600" dirty="0"/>
              <a:t>.</a:t>
            </a:r>
          </a:p>
          <a:p>
            <a:pPr>
              <a:defRPr/>
            </a:pPr>
            <a:endParaRPr lang="de-CH" dirty="0"/>
          </a:p>
        </p:txBody>
      </p:sp>
    </p:spTree>
    <p:extLst>
      <p:ext uri="{BB962C8B-B14F-4D97-AF65-F5344CB8AC3E}">
        <p14:creationId xmlns:p14="http://schemas.microsoft.com/office/powerpoint/2010/main" val="354914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ctrTitle"/>
          </p:nvPr>
        </p:nvSpPr>
        <p:spPr>
          <a:xfrm>
            <a:off x="533400" y="1522413"/>
            <a:ext cx="7772400" cy="538162"/>
          </a:xfrm>
        </p:spPr>
        <p:txBody>
          <a:bodyPr>
            <a:normAutofit fontScale="90000"/>
          </a:bodyPr>
          <a:lstStyle/>
          <a:p>
            <a:r>
              <a:rPr lang="de-CH" altLang="de-DE"/>
              <a:t>Aufenthaltskategorien  </a:t>
            </a:r>
          </a:p>
        </p:txBody>
      </p:sp>
      <p:sp>
        <p:nvSpPr>
          <p:cNvPr id="16387" name="Untertitel 2"/>
          <p:cNvSpPr>
            <a:spLocks noGrp="1"/>
          </p:cNvSpPr>
          <p:nvPr>
            <p:ph type="subTitle" idx="1"/>
          </p:nvPr>
        </p:nvSpPr>
        <p:spPr>
          <a:xfrm>
            <a:off x="533400" y="2205038"/>
            <a:ext cx="7772400" cy="4043362"/>
          </a:xfrm>
        </p:spPr>
        <p:txBody>
          <a:bodyPr/>
          <a:lstStyle/>
          <a:p>
            <a:pPr>
              <a:defRPr/>
            </a:pPr>
            <a:r>
              <a:rPr lang="de-CH" altLang="de-DE" b="1" i="1" dirty="0"/>
              <a:t>Im laufenden Verfahren: Ausweis N</a:t>
            </a:r>
          </a:p>
          <a:p>
            <a:pPr>
              <a:buFontTx/>
              <a:buNone/>
              <a:defRPr/>
            </a:pPr>
            <a:endParaRPr lang="de-CH" altLang="de-DE" sz="1800" dirty="0"/>
          </a:p>
          <a:p>
            <a:pPr marL="342900" indent="-342900">
              <a:buFont typeface="Arial" panose="020B0604020202020204" pitchFamily="34" charset="0"/>
              <a:buChar char="•"/>
              <a:defRPr/>
            </a:pPr>
            <a:r>
              <a:rPr lang="de-CH" altLang="de-DE" sz="2800" dirty="0"/>
              <a:t>Unterstützung nach Asylfürsorgeverordnung (</a:t>
            </a:r>
            <a:r>
              <a:rPr lang="de-CH" altLang="de-DE" sz="2800" dirty="0" err="1"/>
              <a:t>AfV</a:t>
            </a:r>
            <a:r>
              <a:rPr lang="de-CH" altLang="de-DE" sz="2800" dirty="0"/>
              <a:t>)</a:t>
            </a:r>
          </a:p>
          <a:p>
            <a:pPr marL="342900" indent="-342900">
              <a:buFont typeface="Arial" panose="020B0604020202020204" pitchFamily="34" charset="0"/>
              <a:buChar char="•"/>
              <a:defRPr/>
            </a:pPr>
            <a:r>
              <a:rPr lang="de-CH" altLang="de-DE" sz="2800" dirty="0"/>
              <a:t>Arbeitsbewilligung frühestens 3-6 Monate nach Einreise (Kanton ZH praktisch unmöglich). </a:t>
            </a:r>
          </a:p>
          <a:p>
            <a:pPr marL="342900" indent="-342900">
              <a:buFont typeface="Arial" panose="020B0604020202020204" pitchFamily="34" charset="0"/>
              <a:buChar char="•"/>
              <a:defRPr/>
            </a:pPr>
            <a:r>
              <a:rPr lang="de-CH" altLang="de-DE" sz="2800" dirty="0"/>
              <a:t>Es besteht kein Recht auf Familiennachzug </a:t>
            </a:r>
          </a:p>
          <a:p>
            <a:pPr>
              <a:buFontTx/>
              <a:buNone/>
              <a:defRPr/>
            </a:pPr>
            <a:endParaRPr lang="de-CH" altLang="de-DE" sz="2800" dirty="0"/>
          </a:p>
        </p:txBody>
      </p:sp>
    </p:spTree>
    <p:extLst>
      <p:ext uri="{BB962C8B-B14F-4D97-AF65-F5344CB8AC3E}">
        <p14:creationId xmlns:p14="http://schemas.microsoft.com/office/powerpoint/2010/main" val="686667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ctrTitle"/>
          </p:nvPr>
        </p:nvSpPr>
        <p:spPr>
          <a:xfrm>
            <a:off x="533400" y="1196975"/>
            <a:ext cx="7772400" cy="792163"/>
          </a:xfrm>
        </p:spPr>
        <p:txBody>
          <a:bodyPr/>
          <a:lstStyle/>
          <a:p>
            <a:r>
              <a:rPr lang="de-CH" altLang="de-DE"/>
              <a:t>Aufenthaltskategorien</a:t>
            </a:r>
          </a:p>
        </p:txBody>
      </p:sp>
      <p:sp>
        <p:nvSpPr>
          <p:cNvPr id="3" name="Untertitel 2"/>
          <p:cNvSpPr>
            <a:spLocks noGrp="1"/>
          </p:cNvSpPr>
          <p:nvPr>
            <p:ph type="subTitle" idx="1"/>
          </p:nvPr>
        </p:nvSpPr>
        <p:spPr>
          <a:xfrm>
            <a:off x="533400" y="1916113"/>
            <a:ext cx="7772400" cy="4537075"/>
          </a:xfrm>
        </p:spPr>
        <p:txBody>
          <a:bodyPr/>
          <a:lstStyle/>
          <a:p>
            <a:pPr>
              <a:defRPr/>
            </a:pPr>
            <a:r>
              <a:rPr lang="de-CH" b="1" i="1" dirty="0"/>
              <a:t>Asylgewährung: Ausweis B </a:t>
            </a:r>
          </a:p>
          <a:p>
            <a:pPr marL="342900" indent="-342900">
              <a:buFont typeface="Arial" panose="020B0604020202020204" pitchFamily="34" charset="0"/>
              <a:buChar char="•"/>
              <a:defRPr/>
            </a:pPr>
            <a:r>
              <a:rPr lang="de-CH" sz="2800" dirty="0"/>
              <a:t>Arbeiten: Brauchen Arbeitsbewilligung</a:t>
            </a:r>
          </a:p>
          <a:p>
            <a:pPr marL="342900" indent="-342900">
              <a:buFont typeface="Arial" panose="020B0604020202020204" pitchFamily="34" charset="0"/>
              <a:buChar char="•"/>
              <a:defRPr/>
            </a:pPr>
            <a:r>
              <a:rPr lang="de-CH" sz="2800" dirty="0"/>
              <a:t>Wenn finanziell nicht selbständig:</a:t>
            </a:r>
          </a:p>
          <a:p>
            <a:pPr>
              <a:buFontTx/>
              <a:buNone/>
              <a:defRPr/>
            </a:pPr>
            <a:r>
              <a:rPr lang="de-CH" sz="2800" dirty="0"/>
              <a:t>	Unterstützung durch Sozialhilfe</a:t>
            </a:r>
          </a:p>
          <a:p>
            <a:pPr marL="342900" indent="-342900">
              <a:buFont typeface="Arial" panose="020B0604020202020204" pitchFamily="34" charset="0"/>
              <a:buChar char="•"/>
              <a:defRPr/>
            </a:pPr>
            <a:r>
              <a:rPr lang="de-CH" sz="2800" dirty="0"/>
              <a:t>Wohnort innerhalb Kanton frei wählbar</a:t>
            </a:r>
          </a:p>
          <a:p>
            <a:pPr marL="342900" indent="-342900">
              <a:buFont typeface="Arial" panose="020B0604020202020204" pitchFamily="34" charset="0"/>
              <a:buChar char="•"/>
              <a:defRPr/>
            </a:pPr>
            <a:r>
              <a:rPr lang="de-CH" sz="2800" dirty="0"/>
              <a:t>Kantonswechsel möglich </a:t>
            </a:r>
          </a:p>
          <a:p>
            <a:pPr>
              <a:buFontTx/>
              <a:buNone/>
              <a:defRPr/>
            </a:pPr>
            <a:r>
              <a:rPr lang="de-CH" sz="2800" dirty="0"/>
              <a:t>			(wenn nicht arbeitslos)</a:t>
            </a:r>
          </a:p>
          <a:p>
            <a:pPr marL="342900" indent="-342900">
              <a:buFont typeface="Arial" panose="020B0604020202020204" pitchFamily="34" charset="0"/>
              <a:buChar char="•"/>
              <a:defRPr/>
            </a:pPr>
            <a:r>
              <a:rPr lang="de-CH" sz="2800" dirty="0"/>
              <a:t>Familiennachzug ist möglich</a:t>
            </a:r>
          </a:p>
          <a:p>
            <a:pPr>
              <a:buFontTx/>
              <a:buNone/>
              <a:defRPr/>
            </a:pPr>
            <a:endParaRPr lang="de-CH" dirty="0"/>
          </a:p>
        </p:txBody>
      </p:sp>
    </p:spTree>
    <p:extLst>
      <p:ext uri="{BB962C8B-B14F-4D97-AF65-F5344CB8AC3E}">
        <p14:creationId xmlns:p14="http://schemas.microsoft.com/office/powerpoint/2010/main" val="199570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ctrTitle"/>
          </p:nvPr>
        </p:nvSpPr>
        <p:spPr>
          <a:xfrm>
            <a:off x="533400" y="1522413"/>
            <a:ext cx="7772400" cy="538162"/>
          </a:xfrm>
        </p:spPr>
        <p:txBody>
          <a:bodyPr>
            <a:normAutofit fontScale="90000"/>
          </a:bodyPr>
          <a:lstStyle/>
          <a:p>
            <a:r>
              <a:rPr lang="de-CH" altLang="de-DE"/>
              <a:t>Aufenthaltskategorien</a:t>
            </a:r>
          </a:p>
        </p:txBody>
      </p:sp>
      <p:sp>
        <p:nvSpPr>
          <p:cNvPr id="3" name="Untertitel 2"/>
          <p:cNvSpPr>
            <a:spLocks noGrp="1"/>
          </p:cNvSpPr>
          <p:nvPr>
            <p:ph type="subTitle" idx="1"/>
          </p:nvPr>
        </p:nvSpPr>
        <p:spPr>
          <a:xfrm>
            <a:off x="533400" y="2060575"/>
            <a:ext cx="7772400" cy="4321175"/>
          </a:xfrm>
        </p:spPr>
        <p:txBody>
          <a:bodyPr>
            <a:normAutofit lnSpcReduction="10000"/>
          </a:bodyPr>
          <a:lstStyle/>
          <a:p>
            <a:pPr>
              <a:defRPr/>
            </a:pPr>
            <a:r>
              <a:rPr lang="de-CH" sz="2800" b="1" i="1" dirty="0"/>
              <a:t>Vorläufig Aufgenommen: Ausweis F</a:t>
            </a:r>
          </a:p>
          <a:p>
            <a:pPr marL="342900" indent="-342900">
              <a:buFont typeface="Arial" panose="020B0604020202020204" pitchFamily="34" charset="0"/>
              <a:buChar char="•"/>
              <a:defRPr/>
            </a:pPr>
            <a:r>
              <a:rPr lang="de-CH" altLang="de-DE" sz="2800" dirty="0"/>
              <a:t>Arbeiten: Brauchen Arbeitsbewilligung</a:t>
            </a:r>
          </a:p>
          <a:p>
            <a:pPr marL="342900" indent="-342900">
              <a:buFont typeface="Arial" panose="020B0604020202020204" pitchFamily="34" charset="0"/>
              <a:buChar char="•"/>
              <a:defRPr/>
            </a:pPr>
            <a:r>
              <a:rPr lang="de-CH" altLang="de-DE" sz="2800" dirty="0"/>
              <a:t>Wenn finanziell NICHT selbständig: </a:t>
            </a:r>
          </a:p>
          <a:p>
            <a:pPr>
              <a:buFontTx/>
              <a:buNone/>
              <a:defRPr/>
            </a:pPr>
            <a:r>
              <a:rPr lang="de-CH" altLang="de-DE" sz="2800" i="1" dirty="0"/>
              <a:t>Unterstützung durch Sozialhilfe (bis Feb 18)</a:t>
            </a:r>
          </a:p>
          <a:p>
            <a:pPr>
              <a:buFontTx/>
              <a:buNone/>
              <a:defRPr/>
            </a:pPr>
            <a:r>
              <a:rPr lang="de-CH" altLang="de-DE" sz="2800" i="1" dirty="0"/>
              <a:t>Unterstützung Asylfürsorge (</a:t>
            </a:r>
            <a:r>
              <a:rPr lang="de-CH" altLang="de-DE" sz="2800" i="1" dirty="0" err="1"/>
              <a:t>def</a:t>
            </a:r>
            <a:r>
              <a:rPr lang="de-CH" altLang="de-DE" sz="2800" i="1" dirty="0"/>
              <a:t>. ab 1.7.18)</a:t>
            </a:r>
          </a:p>
          <a:p>
            <a:pPr marL="342900" indent="-342900">
              <a:buFont typeface="Arial" panose="020B0604020202020204" pitchFamily="34" charset="0"/>
              <a:buChar char="•"/>
              <a:defRPr/>
            </a:pPr>
            <a:r>
              <a:rPr lang="de-CH" altLang="de-DE" sz="2800" dirty="0"/>
              <a:t>Wohnort innerhalb Kanton frei wählbar </a:t>
            </a:r>
          </a:p>
          <a:p>
            <a:pPr>
              <a:buFontTx/>
              <a:buNone/>
              <a:defRPr/>
            </a:pPr>
            <a:r>
              <a:rPr lang="de-CH" altLang="de-DE" sz="2800" dirty="0"/>
              <a:t>		(</a:t>
            </a:r>
            <a:r>
              <a:rPr lang="de-CH" altLang="de-DE" sz="2800" i="1" dirty="0"/>
              <a:t>wenn finanziell selbständig</a:t>
            </a:r>
            <a:r>
              <a:rPr lang="de-CH" altLang="de-DE" sz="2800" dirty="0"/>
              <a:t>)</a:t>
            </a:r>
          </a:p>
          <a:p>
            <a:pPr marL="342900" indent="-342900">
              <a:buFont typeface="Arial" panose="020B0604020202020204" pitchFamily="34" charset="0"/>
              <a:buChar char="•"/>
              <a:defRPr/>
            </a:pPr>
            <a:r>
              <a:rPr lang="de-CH" altLang="de-DE" sz="2800" dirty="0"/>
              <a:t>Familiennachzug: Frühestens nach 3 Jahren</a:t>
            </a:r>
          </a:p>
          <a:p>
            <a:pPr>
              <a:buFontTx/>
              <a:buNone/>
              <a:defRPr/>
            </a:pPr>
            <a:r>
              <a:rPr lang="de-CH" altLang="de-DE" sz="2800" dirty="0"/>
              <a:t>	</a:t>
            </a:r>
          </a:p>
          <a:p>
            <a:pPr>
              <a:buFontTx/>
              <a:buNone/>
              <a:defRPr/>
            </a:pPr>
            <a:endParaRPr lang="de-CH" altLang="de-DE" sz="2800" dirty="0"/>
          </a:p>
          <a:p>
            <a:pPr>
              <a:buFontTx/>
              <a:buNone/>
              <a:defRPr/>
            </a:pPr>
            <a:endParaRPr lang="de-CH" sz="2800" dirty="0"/>
          </a:p>
        </p:txBody>
      </p:sp>
    </p:spTree>
    <p:extLst>
      <p:ext uri="{BB962C8B-B14F-4D97-AF65-F5344CB8AC3E}">
        <p14:creationId xmlns:p14="http://schemas.microsoft.com/office/powerpoint/2010/main" val="110496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1"/>
          <p:cNvPicPr>
            <a:picLocks noChangeAspect="1"/>
          </p:cNvPicPr>
          <p:nvPr/>
        </p:nvPicPr>
        <p:blipFill>
          <a:blip r:embed="rId3">
            <a:extLst>
              <a:ext uri="{28A0092B-C50C-407E-A947-70E740481C1C}">
                <a14:useLocalDpi xmlns:a14="http://schemas.microsoft.com/office/drawing/2010/main" val="0"/>
              </a:ext>
            </a:extLst>
          </a:blip>
          <a:srcRect l="27951" t="31100" r="30705" b="21300"/>
          <a:stretch>
            <a:fillRect/>
          </a:stretch>
        </p:blipFill>
        <p:spPr bwMode="auto">
          <a:xfrm>
            <a:off x="468313" y="1268413"/>
            <a:ext cx="7893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51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13792"/>
            <a:ext cx="8229600" cy="1143000"/>
          </a:xfrm>
        </p:spPr>
        <p:txBody>
          <a:bodyPr/>
          <a:lstStyle/>
          <a:p>
            <a:endParaRPr lang="de-CH"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1284" y="404664"/>
            <a:ext cx="3709424" cy="746762"/>
          </a:xfrm>
        </p:spPr>
      </p:pic>
      <p:sp>
        <p:nvSpPr>
          <p:cNvPr id="5" name="Textfeld 4"/>
          <p:cNvSpPr txBox="1"/>
          <p:nvPr/>
        </p:nvSpPr>
        <p:spPr>
          <a:xfrm>
            <a:off x="683568" y="1556792"/>
            <a:ext cx="7704856" cy="4985980"/>
          </a:xfrm>
          <a:prstGeom prst="rect">
            <a:avLst/>
          </a:prstGeom>
          <a:noFill/>
        </p:spPr>
        <p:txBody>
          <a:bodyPr wrap="square" rtlCol="0">
            <a:spAutoFit/>
          </a:bodyPr>
          <a:lstStyle/>
          <a:p>
            <a:r>
              <a:rPr lang="de-CH" sz="2400" dirty="0"/>
              <a:t>Thema: </a:t>
            </a:r>
            <a:r>
              <a:rPr lang="de-CH" sz="2400" dirty="0" err="1"/>
              <a:t>Flüchtlingskinger</a:t>
            </a:r>
            <a:r>
              <a:rPr lang="de-CH" sz="2400" dirty="0"/>
              <a:t> in der Betreuung</a:t>
            </a:r>
          </a:p>
          <a:p>
            <a:endParaRPr lang="de-CH" sz="2000" b="1" dirty="0"/>
          </a:p>
          <a:p>
            <a:r>
              <a:rPr lang="de-CH" sz="2000" b="1" dirty="0"/>
              <a:t>Ablauf des Abends: </a:t>
            </a:r>
          </a:p>
          <a:p>
            <a:endParaRPr lang="de-CH" dirty="0"/>
          </a:p>
          <a:p>
            <a:r>
              <a:rPr lang="de-CH" sz="2000" dirty="0"/>
              <a:t>19.00  	Begrüssung aller Teilnehmenden / Danksagung</a:t>
            </a:r>
          </a:p>
          <a:p>
            <a:r>
              <a:rPr lang="de-CH" sz="2000" dirty="0"/>
              <a:t>19.05	Vorstellen von Bildung + Betreuung Region Zürich</a:t>
            </a:r>
          </a:p>
          <a:p>
            <a:r>
              <a:rPr lang="de-CH" sz="2000" dirty="0"/>
              <a:t>19.10 	Input von Priska </a:t>
            </a:r>
            <a:r>
              <a:rPr lang="de-CH" sz="2000" dirty="0" err="1"/>
              <a:t>Alldis</a:t>
            </a:r>
            <a:r>
              <a:rPr lang="de-CH" sz="2000" dirty="0"/>
              <a:t>, Caritas Zürich </a:t>
            </a:r>
          </a:p>
          <a:p>
            <a:r>
              <a:rPr lang="de-CH" sz="2000" b="1" dirty="0"/>
              <a:t>	Das Asylverfahren in der Schweiz – Zeit für Fragen</a:t>
            </a:r>
            <a:endParaRPr lang="de-CH" sz="2000" dirty="0"/>
          </a:p>
          <a:p>
            <a:r>
              <a:rPr lang="de-CH" sz="2000" dirty="0"/>
              <a:t>19.30	Input von Anja </a:t>
            </a:r>
            <a:r>
              <a:rPr lang="de-CH" sz="2000" dirty="0" err="1"/>
              <a:t>Manser</a:t>
            </a:r>
            <a:r>
              <a:rPr lang="de-CH" sz="2000" dirty="0"/>
              <a:t>, Sozialberaterin AOZ Wetzikon</a:t>
            </a:r>
          </a:p>
          <a:p>
            <a:r>
              <a:rPr lang="de-CH" sz="2000" b="1" dirty="0"/>
              <a:t>	Alltag mit Flüchtlingen – Zeit für Fragen </a:t>
            </a:r>
            <a:endParaRPr lang="de-CH" sz="2000" dirty="0"/>
          </a:p>
          <a:p>
            <a:r>
              <a:rPr lang="de-CH" sz="2000" dirty="0"/>
              <a:t>19.50	Austausch / Diskussion in Gruppen </a:t>
            </a:r>
          </a:p>
          <a:p>
            <a:r>
              <a:rPr lang="de-CH" sz="2000" dirty="0"/>
              <a:t>	Zusammenarbeit, Erfahrungen, Tipps ‚Best Practice Ideen‘ </a:t>
            </a:r>
          </a:p>
          <a:p>
            <a:r>
              <a:rPr lang="de-CH" sz="2000" dirty="0"/>
              <a:t>20.20	Zusammenführung im Plenum: Erkenntnisperlen - Plakat</a:t>
            </a:r>
          </a:p>
          <a:p>
            <a:r>
              <a:rPr lang="de-CH" sz="2000" dirty="0"/>
              <a:t>20.25	Auswertung und Feedback</a:t>
            </a:r>
          </a:p>
          <a:p>
            <a:r>
              <a:rPr lang="de-CH" sz="2000" dirty="0"/>
              <a:t>20.30	Offener Austausch / </a:t>
            </a:r>
            <a:r>
              <a:rPr lang="de-CH" sz="2000" dirty="0" err="1"/>
              <a:t>Apéro</a:t>
            </a:r>
            <a:r>
              <a:rPr lang="de-CH" sz="2000" dirty="0"/>
              <a:t> </a:t>
            </a:r>
          </a:p>
          <a:p>
            <a:pPr marL="342900" indent="-342900">
              <a:buAutoNum type="arabicPeriod"/>
            </a:pPr>
            <a:endParaRPr lang="de-CH" dirty="0"/>
          </a:p>
        </p:txBody>
      </p:sp>
    </p:spTree>
    <p:extLst>
      <p:ext uri="{BB962C8B-B14F-4D97-AF65-F5344CB8AC3E}">
        <p14:creationId xmlns:p14="http://schemas.microsoft.com/office/powerpoint/2010/main" val="411391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CH" altLang="de-DE"/>
              <a:t>Notunterkunft und Nothilfe</a:t>
            </a:r>
          </a:p>
        </p:txBody>
      </p:sp>
      <p:pic>
        <p:nvPicPr>
          <p:cNvPr id="3174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2775" y="3127375"/>
            <a:ext cx="3651250" cy="27368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81525" y="3127375"/>
            <a:ext cx="3638550" cy="2736850"/>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59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ctrTitle"/>
          </p:nvPr>
        </p:nvSpPr>
        <p:spPr>
          <a:xfrm>
            <a:off x="533400" y="1196975"/>
            <a:ext cx="7772400" cy="719138"/>
          </a:xfrm>
        </p:spPr>
        <p:txBody>
          <a:bodyPr>
            <a:normAutofit fontScale="90000"/>
          </a:bodyPr>
          <a:lstStyle/>
          <a:p>
            <a:r>
              <a:rPr lang="de-CH" altLang="de-DE"/>
              <a:t>Dublin Übereinkommen</a:t>
            </a:r>
          </a:p>
        </p:txBody>
      </p:sp>
      <p:sp>
        <p:nvSpPr>
          <p:cNvPr id="33795" name="Untertitel 2"/>
          <p:cNvSpPr>
            <a:spLocks noGrp="1"/>
          </p:cNvSpPr>
          <p:nvPr>
            <p:ph type="subTitle" idx="1"/>
          </p:nvPr>
        </p:nvSpPr>
        <p:spPr>
          <a:xfrm>
            <a:off x="533400" y="2205038"/>
            <a:ext cx="7772400" cy="4043362"/>
          </a:xfrm>
        </p:spPr>
        <p:txBody>
          <a:bodyPr/>
          <a:lstStyle/>
          <a:p>
            <a:pPr>
              <a:buFontTx/>
              <a:buNone/>
            </a:pPr>
            <a:endParaRPr lang="de-CH" altLang="de-DE"/>
          </a:p>
          <a:p>
            <a:pPr>
              <a:buFontTx/>
              <a:buNone/>
            </a:pPr>
            <a:endParaRPr lang="de-CH" altLang="de-DE"/>
          </a:p>
        </p:txBody>
      </p:sp>
      <p:pic>
        <p:nvPicPr>
          <p:cNvPr id="33796"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205038"/>
            <a:ext cx="424815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91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ctrTitle"/>
          </p:nvPr>
        </p:nvSpPr>
        <p:spPr>
          <a:xfrm>
            <a:off x="533400" y="1522413"/>
            <a:ext cx="7772400" cy="969962"/>
          </a:xfrm>
        </p:spPr>
        <p:txBody>
          <a:bodyPr>
            <a:normAutofit fontScale="90000"/>
          </a:bodyPr>
          <a:lstStyle/>
          <a:p>
            <a:pPr marL="457200" indent="-457200">
              <a:buFont typeface="Wingdings" panose="05000000000000000000" pitchFamily="2" charset="2"/>
              <a:buChar char="Ø"/>
            </a:pPr>
            <a:r>
              <a:rPr lang="de-CH" altLang="de-DE"/>
              <a:t>Resettlement Programm</a:t>
            </a:r>
            <a:br>
              <a:rPr lang="de-CH" altLang="de-DE"/>
            </a:br>
            <a:endParaRPr lang="de-CH" altLang="de-DE"/>
          </a:p>
        </p:txBody>
      </p:sp>
      <p:sp>
        <p:nvSpPr>
          <p:cNvPr id="3" name="Untertitel 2"/>
          <p:cNvSpPr>
            <a:spLocks noGrp="1"/>
          </p:cNvSpPr>
          <p:nvPr>
            <p:ph type="subTitle" idx="1"/>
          </p:nvPr>
        </p:nvSpPr>
        <p:spPr>
          <a:xfrm>
            <a:off x="533400" y="2276475"/>
            <a:ext cx="7772400" cy="3971925"/>
          </a:xfrm>
        </p:spPr>
        <p:txBody>
          <a:bodyPr/>
          <a:lstStyle/>
          <a:p>
            <a:pPr>
              <a:buFontTx/>
              <a:buNone/>
              <a:defRPr/>
            </a:pPr>
            <a:r>
              <a:rPr lang="de-CH" dirty="0"/>
              <a:t>2018 bis Ende 2019 im Kanton Zürich: </a:t>
            </a:r>
          </a:p>
          <a:p>
            <a:pPr>
              <a:buFontTx/>
              <a:buNone/>
              <a:defRPr/>
            </a:pPr>
            <a:r>
              <a:rPr lang="de-CH" dirty="0"/>
              <a:t>340 Personen</a:t>
            </a:r>
          </a:p>
          <a:p>
            <a:pPr>
              <a:buFontTx/>
              <a:buNone/>
              <a:defRPr/>
            </a:pPr>
            <a:endParaRPr lang="de-CH" dirty="0"/>
          </a:p>
          <a:p>
            <a:pPr marL="457200" indent="-457200">
              <a:buFont typeface="Wingdings" panose="05000000000000000000" pitchFamily="2" charset="2"/>
              <a:buChar char="Ø"/>
              <a:defRPr/>
            </a:pPr>
            <a:r>
              <a:rPr lang="de-CH" b="1" dirty="0">
                <a:solidFill>
                  <a:srgbClr val="FF0000"/>
                </a:solidFill>
                <a:latin typeface="+mj-lt"/>
                <a:ea typeface="+mj-ea"/>
                <a:cs typeface="+mj-cs"/>
              </a:rPr>
              <a:t>Petition: </a:t>
            </a:r>
          </a:p>
          <a:p>
            <a:pPr>
              <a:buFontTx/>
              <a:buNone/>
              <a:defRPr/>
            </a:pPr>
            <a:r>
              <a:rPr lang="de-CH" b="1" dirty="0">
                <a:solidFill>
                  <a:srgbClr val="FF0000"/>
                </a:solidFill>
                <a:latin typeface="+mj-lt"/>
                <a:ea typeface="+mj-ea"/>
                <a:cs typeface="+mj-cs"/>
              </a:rPr>
              <a:t>Sichere und legale Fluchtwege</a:t>
            </a:r>
          </a:p>
          <a:p>
            <a:pPr>
              <a:buFontTx/>
              <a:buNone/>
              <a:defRPr/>
            </a:pPr>
            <a:r>
              <a:rPr lang="de-CH" b="1" dirty="0">
                <a:solidFill>
                  <a:srgbClr val="FF0000"/>
                </a:solidFill>
                <a:latin typeface="+mj-lt"/>
                <a:ea typeface="+mj-ea"/>
                <a:cs typeface="+mj-cs"/>
                <a:hlinkClick r:id="rId3"/>
              </a:rPr>
              <a:t>www.zuflucht.jetzt</a:t>
            </a:r>
            <a:endParaRPr lang="de-CH" b="1" dirty="0">
              <a:solidFill>
                <a:srgbClr val="FF0000"/>
              </a:solidFill>
              <a:latin typeface="+mj-lt"/>
              <a:ea typeface="+mj-ea"/>
              <a:cs typeface="+mj-cs"/>
            </a:endParaRPr>
          </a:p>
        </p:txBody>
      </p:sp>
    </p:spTree>
    <p:extLst>
      <p:ext uri="{BB962C8B-B14F-4D97-AF65-F5344CB8AC3E}">
        <p14:creationId xmlns:p14="http://schemas.microsoft.com/office/powerpoint/2010/main" val="237070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23850" y="2349500"/>
            <a:ext cx="8640763" cy="3028950"/>
          </a:xfrm>
        </p:spPr>
        <p:txBody>
          <a:bodyPr/>
          <a:lstStyle/>
          <a:p>
            <a:pPr eaLnBrk="1" hangingPunct="1"/>
            <a:r>
              <a:rPr lang="de-DE" altLang="de-DE" smtClean="0">
                <a:solidFill>
                  <a:schemeClr val="tx1"/>
                </a:solidFill>
              </a:rPr>
              <a:t>(Arbeits-) Alltag mit Flüchtlingen</a:t>
            </a:r>
            <a:br>
              <a:rPr lang="de-DE" altLang="de-DE" smtClean="0">
                <a:solidFill>
                  <a:schemeClr val="tx1"/>
                </a:solidFill>
              </a:rPr>
            </a:br>
            <a:r>
              <a:rPr lang="de-CH" altLang="de-DE" smtClean="0">
                <a:solidFill>
                  <a:schemeClr val="tx1"/>
                </a:solidFill>
              </a:rPr>
              <a:t/>
            </a:r>
            <a:br>
              <a:rPr lang="de-CH" altLang="de-DE" smtClean="0">
                <a:solidFill>
                  <a:schemeClr val="tx1"/>
                </a:solidFill>
              </a:rPr>
            </a:br>
            <a:r>
              <a:rPr lang="de-DE" altLang="de-DE" b="0" smtClean="0">
                <a:solidFill>
                  <a:schemeClr val="tx1"/>
                </a:solidFill>
              </a:rPr>
              <a:t/>
            </a:r>
            <a:br>
              <a:rPr lang="de-DE" altLang="de-DE" b="0" smtClean="0">
                <a:solidFill>
                  <a:schemeClr val="tx1"/>
                </a:solidFill>
              </a:rPr>
            </a:br>
            <a:r>
              <a:rPr lang="de-DE" altLang="de-DE" b="0" smtClean="0">
                <a:solidFill>
                  <a:schemeClr val="tx1"/>
                </a:solidFill>
              </a:rPr>
              <a:t>AOZ Sozialberatung und Asylbetreuung</a:t>
            </a:r>
            <a:r>
              <a:rPr lang="de-CH" altLang="de-DE" sz="2200" b="0" smtClean="0">
                <a:solidFill>
                  <a:schemeClr val="tx1"/>
                </a:solidFill>
              </a:rPr>
              <a:t/>
            </a:r>
            <a:br>
              <a:rPr lang="de-CH" altLang="de-DE" sz="2200" b="0" smtClean="0">
                <a:solidFill>
                  <a:schemeClr val="tx1"/>
                </a:solidFill>
              </a:rPr>
            </a:br>
            <a:r>
              <a:rPr lang="de-CH" altLang="de-DE" sz="1800" b="0" smtClean="0">
                <a:solidFill>
                  <a:schemeClr val="tx1"/>
                </a:solidFill>
              </a:rPr>
              <a:t/>
            </a:r>
            <a:br>
              <a:rPr lang="de-CH" altLang="de-DE" sz="1800" b="0" smtClean="0">
                <a:solidFill>
                  <a:schemeClr val="tx1"/>
                </a:solidFill>
              </a:rPr>
            </a:br>
            <a:r>
              <a:rPr lang="de-CH" altLang="de-DE" sz="3200" smtClean="0">
                <a:solidFill>
                  <a:schemeClr val="tx1"/>
                </a:solidFill>
              </a:rPr>
              <a:t/>
            </a:r>
            <a:br>
              <a:rPr lang="de-CH" altLang="de-DE" sz="3200" smtClean="0">
                <a:solidFill>
                  <a:schemeClr val="tx1"/>
                </a:solidFill>
              </a:rPr>
            </a:br>
            <a:endParaRPr lang="de-CH" altLang="de-DE" sz="1800" b="0" smtClean="0">
              <a:solidFill>
                <a:schemeClr val="tx1"/>
              </a:solidFill>
            </a:endParaRPr>
          </a:p>
        </p:txBody>
      </p:sp>
      <p:sp>
        <p:nvSpPr>
          <p:cNvPr id="6147" name="Rectangle 3"/>
          <p:cNvSpPr>
            <a:spLocks noGrp="1" noChangeArrowheads="1"/>
          </p:cNvSpPr>
          <p:nvPr>
            <p:ph type="subTitle" idx="1"/>
          </p:nvPr>
        </p:nvSpPr>
        <p:spPr>
          <a:xfrm>
            <a:off x="323850" y="620713"/>
            <a:ext cx="8385175" cy="854075"/>
          </a:xfrm>
        </p:spPr>
        <p:txBody>
          <a:bodyPr/>
          <a:lstStyle/>
          <a:p>
            <a:pPr eaLnBrk="1" hangingPunct="1">
              <a:lnSpc>
                <a:spcPct val="100000"/>
              </a:lnSpc>
            </a:pPr>
            <a:r>
              <a:rPr lang="de-CH" altLang="de-DE" sz="2000" b="1" smtClean="0">
                <a:solidFill>
                  <a:schemeClr val="tx1"/>
                </a:solidFill>
              </a:rPr>
              <a:t>Flüchtlingskinder in der Betreuung</a:t>
            </a:r>
            <a:endParaRPr lang="de-CH" altLang="de-DE" sz="2000" b="1" smtClean="0"/>
          </a:p>
          <a:p>
            <a:pPr eaLnBrk="1" hangingPunct="1">
              <a:lnSpc>
                <a:spcPct val="100000"/>
              </a:lnSpc>
            </a:pPr>
            <a:r>
              <a:rPr lang="de-CH" altLang="de-DE" smtClean="0">
                <a:solidFill>
                  <a:schemeClr val="tx1"/>
                </a:solidFill>
              </a:rPr>
              <a:t>Bildung + Betreuung, 16.05.2018</a:t>
            </a:r>
            <a:endParaRPr lang="de-CH" altLang="de-DE" smtClean="0"/>
          </a:p>
          <a:p>
            <a:pPr eaLnBrk="1" hangingPunct="1">
              <a:lnSpc>
                <a:spcPct val="100000"/>
              </a:lnSpc>
            </a:pPr>
            <a:endParaRPr lang="de-CH" altLang="de-DE" smtClean="0"/>
          </a:p>
        </p:txBody>
      </p:sp>
    </p:spTree>
    <p:extLst>
      <p:ext uri="{BB962C8B-B14F-4D97-AF65-F5344CB8AC3E}">
        <p14:creationId xmlns:p14="http://schemas.microsoft.com/office/powerpoint/2010/main" val="411116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CH" altLang="de-DE" sz="2000" b="1" smtClean="0"/>
              <a:t>Ablauf</a:t>
            </a:r>
          </a:p>
        </p:txBody>
      </p:sp>
      <p:sp>
        <p:nvSpPr>
          <p:cNvPr id="8195" name="Textplatzhalter 2"/>
          <p:cNvSpPr>
            <a:spLocks noGrp="1"/>
          </p:cNvSpPr>
          <p:nvPr>
            <p:ph type="body" sz="half" idx="1"/>
          </p:nvPr>
        </p:nvSpPr>
        <p:spPr>
          <a:xfrm>
            <a:off x="358775" y="1778000"/>
            <a:ext cx="8174038" cy="1773238"/>
          </a:xfrm>
        </p:spPr>
        <p:txBody>
          <a:bodyPr>
            <a:normAutofit fontScale="85000" lnSpcReduction="20000"/>
          </a:bodyPr>
          <a:lstStyle/>
          <a:p>
            <a:r>
              <a:rPr lang="de-CH" altLang="de-DE" smtClean="0"/>
              <a:t>Einordnung in AOZ / Asylwesen Schweiz</a:t>
            </a:r>
          </a:p>
          <a:p>
            <a:r>
              <a:rPr lang="de-CH" altLang="de-DE" smtClean="0"/>
              <a:t>AOZ Sozialberatung &amp; Asylbetreuung: Zielgruppe</a:t>
            </a:r>
          </a:p>
          <a:p>
            <a:r>
              <a:rPr lang="de-CH" altLang="de-DE" smtClean="0"/>
              <a:t>AOZ Sozialberatung &amp; Asylbetreuung: Leistungen </a:t>
            </a:r>
          </a:p>
          <a:p>
            <a:r>
              <a:rPr lang="de-CH" altLang="de-DE" smtClean="0"/>
              <a:t>Zusammenarbeit mit Schulischen Tagesbetreuungen</a:t>
            </a:r>
          </a:p>
          <a:p>
            <a:endParaRPr lang="de-CH" altLang="de-DE" smtClean="0"/>
          </a:p>
          <a:p>
            <a:endParaRPr lang="de-CH" altLang="de-DE" smtClean="0"/>
          </a:p>
        </p:txBody>
      </p:sp>
      <p:sp>
        <p:nvSpPr>
          <p:cNvPr id="8196" name="Foliennummernplatzhalter 4"/>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A919FECA-39CF-4DA9-B741-04AE9CE389F1}" type="slidenum">
              <a:rPr lang="de-CH" altLang="de-DE">
                <a:solidFill>
                  <a:srgbClr val="969696"/>
                </a:solidFill>
              </a:rPr>
              <a:pPr/>
              <a:t>24</a:t>
            </a:fld>
            <a:endParaRPr lang="de-CH" altLang="de-DE">
              <a:solidFill>
                <a:srgbClr val="969696"/>
              </a:solidFill>
            </a:endParaRPr>
          </a:p>
        </p:txBody>
      </p:sp>
    </p:spTree>
    <p:extLst>
      <p:ext uri="{BB962C8B-B14F-4D97-AF65-F5344CB8AC3E}">
        <p14:creationId xmlns:p14="http://schemas.microsoft.com/office/powerpoint/2010/main" val="126305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654050"/>
            <a:ext cx="8385175" cy="666750"/>
          </a:xfrm>
        </p:spPr>
        <p:txBody>
          <a:bodyPr/>
          <a:lstStyle/>
          <a:p>
            <a:pPr>
              <a:defRPr/>
            </a:pPr>
            <a:r>
              <a:rPr lang="de-CH" sz="2400" b="1" dirty="0" smtClean="0">
                <a:solidFill>
                  <a:schemeClr val="tx1"/>
                </a:solidFill>
                <a:ea typeface="+mn-ea"/>
              </a:rPr>
              <a:t>AOZ</a:t>
            </a:r>
            <a:endParaRPr lang="de-CH" sz="2400" b="1" dirty="0">
              <a:solidFill>
                <a:schemeClr val="tx1"/>
              </a:solidFill>
              <a:ea typeface="+mn-ea"/>
            </a:endParaRPr>
          </a:p>
        </p:txBody>
      </p:sp>
      <p:graphicFrame>
        <p:nvGraphicFramePr>
          <p:cNvPr id="6" name="Inhaltsplatzhalter 5"/>
          <p:cNvGraphicFramePr>
            <a:graphicFrameLocks noGrp="1"/>
          </p:cNvGraphicFramePr>
          <p:nvPr>
            <p:ph idx="1"/>
          </p:nvPr>
        </p:nvGraphicFramePr>
        <p:xfrm>
          <a:off x="358775" y="1628800"/>
          <a:ext cx="8385175" cy="395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Foliennummernplatzhalter 2"/>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8CAEC299-65FD-458C-B9A5-FDE6BA8985B3}" type="slidenum">
              <a:rPr lang="de-CH" altLang="de-DE">
                <a:solidFill>
                  <a:srgbClr val="969696"/>
                </a:solidFill>
              </a:rPr>
              <a:pPr/>
              <a:t>25</a:t>
            </a:fld>
            <a:endParaRPr lang="de-CH" altLang="de-DE">
              <a:solidFill>
                <a:srgbClr val="969696"/>
              </a:solidFill>
            </a:endParaRPr>
          </a:p>
        </p:txBody>
      </p:sp>
    </p:spTree>
    <p:extLst>
      <p:ext uri="{BB962C8B-B14F-4D97-AF65-F5344CB8AC3E}">
        <p14:creationId xmlns:p14="http://schemas.microsoft.com/office/powerpoint/2010/main" val="1400487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858838" y="1555750"/>
            <a:ext cx="835025" cy="43211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38" name="Rechteck 37"/>
          <p:cNvSpPr/>
          <p:nvPr/>
        </p:nvSpPr>
        <p:spPr>
          <a:xfrm>
            <a:off x="6054725" y="1577975"/>
            <a:ext cx="2459038" cy="2952750"/>
          </a:xfrm>
          <a:prstGeom prst="rect">
            <a:avLst/>
          </a:prstGeom>
          <a:solidFill>
            <a:srgbClr val="D3FD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7" name="Rechteck 6"/>
          <p:cNvSpPr/>
          <p:nvPr/>
        </p:nvSpPr>
        <p:spPr>
          <a:xfrm>
            <a:off x="2816225" y="1574800"/>
            <a:ext cx="2449513" cy="2952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
        <p:nvSpPr>
          <p:cNvPr id="10245" name="Rectangle 2"/>
          <p:cNvSpPr>
            <a:spLocks noGrp="1" noChangeArrowheads="1"/>
          </p:cNvSpPr>
          <p:nvPr>
            <p:ph type="title"/>
          </p:nvPr>
        </p:nvSpPr>
        <p:spPr>
          <a:xfrm>
            <a:off x="358775" y="538163"/>
            <a:ext cx="8385175" cy="666750"/>
          </a:xfrm>
        </p:spPr>
        <p:txBody>
          <a:bodyPr/>
          <a:lstStyle/>
          <a:p>
            <a:pPr eaLnBrk="1" hangingPunct="1"/>
            <a:r>
              <a:rPr lang="de-CH" altLang="de-DE" sz="2400" b="1" smtClean="0"/>
              <a:t>Asylwesen Schweiz</a:t>
            </a:r>
          </a:p>
        </p:txBody>
      </p:sp>
      <p:sp>
        <p:nvSpPr>
          <p:cNvPr id="10246" name="AutoShape 5"/>
          <p:cNvSpPr>
            <a:spLocks noChangeArrowheads="1"/>
          </p:cNvSpPr>
          <p:nvPr/>
        </p:nvSpPr>
        <p:spPr bwMode="auto">
          <a:xfrm>
            <a:off x="323850" y="1069975"/>
            <a:ext cx="431800" cy="4806950"/>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de-DE" altLang="de-DE"/>
          </a:p>
        </p:txBody>
      </p:sp>
      <p:sp>
        <p:nvSpPr>
          <p:cNvPr id="10247" name="Text Box 7"/>
          <p:cNvSpPr txBox="1">
            <a:spLocks noChangeArrowheads="1"/>
          </p:cNvSpPr>
          <p:nvPr/>
        </p:nvSpPr>
        <p:spPr bwMode="auto">
          <a:xfrm rot="-5400000">
            <a:off x="-1758949" y="3527425"/>
            <a:ext cx="43926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altLang="de-DE" sz="1400"/>
              <a:t>Einreise </a:t>
            </a:r>
          </a:p>
        </p:txBody>
      </p:sp>
      <p:sp>
        <p:nvSpPr>
          <p:cNvPr id="10248" name="Rectangle 8"/>
          <p:cNvSpPr>
            <a:spLocks noChangeArrowheads="1"/>
          </p:cNvSpPr>
          <p:nvPr/>
        </p:nvSpPr>
        <p:spPr bwMode="auto">
          <a:xfrm>
            <a:off x="971550" y="2205038"/>
            <a:ext cx="360363"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49" name="Text Box 9"/>
          <p:cNvSpPr txBox="1">
            <a:spLocks noChangeArrowheads="1"/>
          </p:cNvSpPr>
          <p:nvPr/>
        </p:nvSpPr>
        <p:spPr bwMode="auto">
          <a:xfrm rot="-5400000">
            <a:off x="-859631" y="3466306"/>
            <a:ext cx="4256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altLang="de-DE" sz="1400"/>
              <a:t>Empfangs-/Verfahrenszentrum </a:t>
            </a:r>
          </a:p>
        </p:txBody>
      </p:sp>
      <p:sp>
        <p:nvSpPr>
          <p:cNvPr id="10250" name="AutoShape 10"/>
          <p:cNvSpPr>
            <a:spLocks noChangeArrowheads="1"/>
          </p:cNvSpPr>
          <p:nvPr/>
        </p:nvSpPr>
        <p:spPr bwMode="auto">
          <a:xfrm>
            <a:off x="1992313" y="1069975"/>
            <a:ext cx="503237" cy="4806950"/>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de-DE" altLang="de-DE"/>
          </a:p>
        </p:txBody>
      </p:sp>
      <p:sp>
        <p:nvSpPr>
          <p:cNvPr id="10251" name="Text Box 11"/>
          <p:cNvSpPr txBox="1">
            <a:spLocks noChangeArrowheads="1"/>
          </p:cNvSpPr>
          <p:nvPr/>
        </p:nvSpPr>
        <p:spPr bwMode="auto">
          <a:xfrm rot="-5400000">
            <a:off x="15081" y="3398044"/>
            <a:ext cx="43926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altLang="de-DE" sz="1400"/>
              <a:t>Zuweisung durch den Bund an die Kantone</a:t>
            </a:r>
          </a:p>
        </p:txBody>
      </p:sp>
      <p:sp>
        <p:nvSpPr>
          <p:cNvPr id="10252" name="AutoShape 13"/>
          <p:cNvSpPr>
            <a:spLocks noChangeArrowheads="1"/>
          </p:cNvSpPr>
          <p:nvPr/>
        </p:nvSpPr>
        <p:spPr bwMode="auto">
          <a:xfrm>
            <a:off x="5386388" y="1077913"/>
            <a:ext cx="598487" cy="3449637"/>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0253" name="Text Box 14"/>
          <p:cNvSpPr txBox="1">
            <a:spLocks noChangeArrowheads="1"/>
          </p:cNvSpPr>
          <p:nvPr/>
        </p:nvSpPr>
        <p:spPr bwMode="auto">
          <a:xfrm rot="-5400000">
            <a:off x="3917156" y="2537619"/>
            <a:ext cx="345757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CH" altLang="de-DE" sz="1400"/>
              <a:t>Zuweisung durch das Kant.</a:t>
            </a:r>
          </a:p>
          <a:p>
            <a:pPr algn="ctr" eaLnBrk="1" hangingPunct="1"/>
            <a:r>
              <a:rPr lang="de-CH" altLang="de-DE" sz="1400"/>
              <a:t>Sozialamt an die Gemeinden</a:t>
            </a:r>
          </a:p>
        </p:txBody>
      </p:sp>
      <p:sp>
        <p:nvSpPr>
          <p:cNvPr id="8208" name="Rectangle 16"/>
          <p:cNvSpPr>
            <a:spLocks noChangeArrowheads="1"/>
          </p:cNvSpPr>
          <p:nvPr/>
        </p:nvSpPr>
        <p:spPr bwMode="auto">
          <a:xfrm>
            <a:off x="2909888" y="1609725"/>
            <a:ext cx="1873250" cy="26622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b="1" u="sng" dirty="0" smtClean="0"/>
              <a:t>1. Phase</a:t>
            </a:r>
          </a:p>
          <a:p>
            <a:pPr eaLnBrk="1" hangingPunct="1">
              <a:defRPr/>
            </a:pPr>
            <a:endParaRPr lang="de-CH" altLang="de-DE" sz="800" u="sng" dirty="0" smtClean="0"/>
          </a:p>
          <a:p>
            <a:pPr eaLnBrk="1" hangingPunct="1">
              <a:defRPr/>
            </a:pPr>
            <a:r>
              <a:rPr lang="de-CH" altLang="de-DE" sz="1400" dirty="0" smtClean="0"/>
              <a:t>Unterbringung</a:t>
            </a:r>
          </a:p>
          <a:p>
            <a:pPr eaLnBrk="1" hangingPunct="1">
              <a:defRPr/>
            </a:pPr>
            <a:r>
              <a:rPr lang="de-CH" altLang="de-DE" sz="1400" dirty="0" smtClean="0"/>
              <a:t>- Durchgangszentren</a:t>
            </a:r>
          </a:p>
          <a:p>
            <a:pPr eaLnBrk="1" hangingPunct="1">
              <a:defRPr/>
            </a:pPr>
            <a:endParaRPr lang="de-CH" altLang="de-DE" sz="1400" dirty="0" smtClean="0"/>
          </a:p>
          <a:p>
            <a:pPr eaLnBrk="1" hangingPunct="1">
              <a:defRPr/>
            </a:pPr>
            <a:endParaRPr lang="de-CH" altLang="de-DE" sz="1400" dirty="0" smtClean="0"/>
          </a:p>
          <a:p>
            <a:pPr eaLnBrk="1" hangingPunct="1">
              <a:defRPr/>
            </a:pPr>
            <a:endParaRPr lang="de-CH" altLang="de-DE" sz="800" dirty="0" smtClean="0"/>
          </a:p>
          <a:p>
            <a:pPr eaLnBrk="1" hangingPunct="1">
              <a:defRPr/>
            </a:pPr>
            <a:r>
              <a:rPr lang="de-CH" altLang="de-DE" sz="1400" dirty="0" smtClean="0"/>
              <a:t>Finanzielle Unterstützung</a:t>
            </a:r>
          </a:p>
          <a:p>
            <a:pPr marL="0" indent="0" eaLnBrk="1" hangingPunct="1">
              <a:defRPr/>
            </a:pPr>
            <a:endParaRPr lang="de-CH" altLang="de-DE" sz="1400" dirty="0" smtClean="0"/>
          </a:p>
          <a:p>
            <a:pPr marL="0" indent="0" eaLnBrk="1" hangingPunct="1">
              <a:defRPr/>
            </a:pPr>
            <a:r>
              <a:rPr lang="de-CH" altLang="de-DE" sz="1400" dirty="0" smtClean="0"/>
              <a:t>Aufenthaltsdauer i.d.R. </a:t>
            </a:r>
          </a:p>
          <a:p>
            <a:pPr marL="0" indent="0" eaLnBrk="1" hangingPunct="1">
              <a:defRPr/>
            </a:pPr>
            <a:r>
              <a:rPr lang="de-CH" altLang="de-DE" sz="1400" dirty="0" smtClean="0"/>
              <a:t>2 – 4 Mont</a:t>
            </a:r>
            <a:r>
              <a:rPr lang="de-CH" altLang="de-DE" sz="1400" dirty="0"/>
              <a:t>e</a:t>
            </a:r>
            <a:endParaRPr lang="de-CH" altLang="de-DE" sz="1400" dirty="0" smtClean="0"/>
          </a:p>
        </p:txBody>
      </p:sp>
      <p:sp>
        <p:nvSpPr>
          <p:cNvPr id="10255" name="AutoShape 18" descr="Diagonal dunkel nach oben"/>
          <p:cNvSpPr>
            <a:spLocks noChangeArrowheads="1"/>
          </p:cNvSpPr>
          <p:nvPr/>
        </p:nvSpPr>
        <p:spPr bwMode="auto">
          <a:xfrm>
            <a:off x="2606675" y="4859338"/>
            <a:ext cx="6381750" cy="431800"/>
          </a:xfrm>
          <a:prstGeom prst="homePlate">
            <a:avLst>
              <a:gd name="adj" fmla="val 387823"/>
            </a:avLst>
          </a:prstGeom>
          <a:pattFill prst="dkUpDi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tLang="de-DE" sz="1400"/>
              <a:t>Nothilfe: Nothilfezentren</a:t>
            </a:r>
          </a:p>
        </p:txBody>
      </p:sp>
      <p:sp>
        <p:nvSpPr>
          <p:cNvPr id="10256" name="AutoShape 19" descr="Diagonal dunkel nach oben"/>
          <p:cNvSpPr>
            <a:spLocks noChangeArrowheads="1"/>
          </p:cNvSpPr>
          <p:nvPr/>
        </p:nvSpPr>
        <p:spPr bwMode="auto">
          <a:xfrm>
            <a:off x="2608263" y="5445125"/>
            <a:ext cx="6380162" cy="433388"/>
          </a:xfrm>
          <a:prstGeom prst="homePlate">
            <a:avLst>
              <a:gd name="adj" fmla="val 386306"/>
            </a:avLst>
          </a:prstGeom>
          <a:pattFill prst="dkUpDiag">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tLang="de-DE" sz="1400"/>
              <a:t>Unbegleitete Minderjährige: Spezialunterbringung </a:t>
            </a:r>
          </a:p>
        </p:txBody>
      </p:sp>
      <p:sp>
        <p:nvSpPr>
          <p:cNvPr id="2" name="Rechteck 1"/>
          <p:cNvSpPr/>
          <p:nvPr/>
        </p:nvSpPr>
        <p:spPr>
          <a:xfrm>
            <a:off x="6227763" y="1843088"/>
            <a:ext cx="2298700" cy="2524125"/>
          </a:xfrm>
          <a:prstGeom prst="rect">
            <a:avLst/>
          </a:prstGeom>
        </p:spPr>
        <p:txBody>
          <a:bodyPr>
            <a:spAutoFit/>
          </a:bodyPr>
          <a:lstStyle/>
          <a:p>
            <a:pPr marL="342900" indent="-342900" eaLnBrk="1" hangingPunct="1">
              <a:defRPr/>
            </a:pPr>
            <a:r>
              <a:rPr lang="de-CH" altLang="de-DE" sz="1400" b="1" u="sng" dirty="0">
                <a:latin typeface="Arial" panose="020B0604020202020204" pitchFamily="34" charset="0"/>
                <a:cs typeface="Arial" panose="020B0604020202020204" pitchFamily="34" charset="0"/>
              </a:rPr>
              <a:t>2. Phase</a:t>
            </a:r>
          </a:p>
          <a:p>
            <a:pPr eaLnBrk="1" hangingPunct="1">
              <a:defRPr/>
            </a:pPr>
            <a:endParaRPr lang="de-CH" altLang="de-DE" sz="1400" b="1" u="sng" dirty="0">
              <a:latin typeface="Arial" panose="020B0604020202020204" pitchFamily="34" charset="0"/>
              <a:cs typeface="Arial" panose="020B0604020202020204" pitchFamily="34" charset="0"/>
            </a:endParaRPr>
          </a:p>
          <a:p>
            <a:pPr marL="342900" indent="-342900" eaLnBrk="1" hangingPunct="1">
              <a:defRPr/>
            </a:pPr>
            <a:r>
              <a:rPr lang="de-CH" altLang="de-DE" sz="1400" dirty="0">
                <a:latin typeface="Arial" panose="020B0604020202020204" pitchFamily="34" charset="0"/>
                <a:cs typeface="Arial" panose="020B0604020202020204" pitchFamily="34" charset="0"/>
              </a:rPr>
              <a:t>Unterbringung</a:t>
            </a:r>
          </a:p>
          <a:p>
            <a:pPr marL="342900" indent="-342900" eaLnBrk="1" hangingPunct="1">
              <a:buFontTx/>
              <a:buChar char="-"/>
              <a:defRPr/>
            </a:pPr>
            <a:r>
              <a:rPr lang="de-CH" altLang="de-DE" sz="1400" dirty="0">
                <a:latin typeface="Arial" panose="020B0604020202020204" pitchFamily="34" charset="0"/>
                <a:cs typeface="Arial" panose="020B0604020202020204" pitchFamily="34" charset="0"/>
              </a:rPr>
              <a:t>Wohnungen</a:t>
            </a:r>
          </a:p>
          <a:p>
            <a:pPr marL="342900" indent="-342900" eaLnBrk="1" hangingPunct="1">
              <a:buFontTx/>
              <a:buChar char="-"/>
              <a:defRPr/>
            </a:pPr>
            <a:r>
              <a:rPr lang="de-CH" altLang="de-DE" sz="1400" dirty="0">
                <a:latin typeface="Arial" panose="020B0604020202020204" pitchFamily="34" charset="0"/>
                <a:cs typeface="Arial" panose="020B0604020202020204" pitchFamily="34" charset="0"/>
              </a:rPr>
              <a:t>Kollektivunterkünfte</a:t>
            </a:r>
          </a:p>
          <a:p>
            <a:pPr marL="342900" indent="-342900" eaLnBrk="1" hangingPunct="1">
              <a:defRPr/>
            </a:pPr>
            <a:endParaRPr lang="de-CH" altLang="de-DE" sz="1400" dirty="0">
              <a:latin typeface="Arial" panose="020B0604020202020204" pitchFamily="34" charset="0"/>
              <a:cs typeface="Arial" panose="020B0604020202020204" pitchFamily="34" charset="0"/>
            </a:endParaRPr>
          </a:p>
          <a:p>
            <a:pPr marL="342900" indent="-342900" eaLnBrk="1" hangingPunct="1">
              <a:defRPr/>
            </a:pPr>
            <a:r>
              <a:rPr lang="de-CH" altLang="de-DE" sz="1400" dirty="0">
                <a:latin typeface="Arial" panose="020B0604020202020204" pitchFamily="34" charset="0"/>
                <a:cs typeface="Arial" panose="020B0604020202020204" pitchFamily="34" charset="0"/>
              </a:rPr>
              <a:t>Finanzielle Unterstützung</a:t>
            </a:r>
          </a:p>
          <a:p>
            <a:pPr eaLnBrk="1" hangingPunct="1">
              <a:defRPr/>
            </a:pPr>
            <a:endParaRPr lang="de-CH" altLang="de-DE" sz="1400" dirty="0">
              <a:latin typeface="Arial" panose="020B0604020202020204" pitchFamily="34" charset="0"/>
              <a:cs typeface="Arial" panose="020B0604020202020204" pitchFamily="34" charset="0"/>
            </a:endParaRPr>
          </a:p>
          <a:p>
            <a:pPr eaLnBrk="1" hangingPunct="1">
              <a:defRPr/>
            </a:pPr>
            <a:r>
              <a:rPr lang="de-CH" altLang="de-DE" sz="1400" dirty="0">
                <a:latin typeface="Arial" panose="020B0604020202020204" pitchFamily="34" charset="0"/>
                <a:cs typeface="Arial" panose="020B0604020202020204" pitchFamily="34" charset="0"/>
              </a:rPr>
              <a:t>Aufenthaltsdauer offen</a:t>
            </a:r>
          </a:p>
          <a:p>
            <a:pPr eaLnBrk="1" hangingPunct="1">
              <a:defRPr/>
            </a:pPr>
            <a:endParaRPr lang="de-CH" altLang="de-DE" sz="1400" dirty="0">
              <a:latin typeface="Arial" panose="020B0604020202020204" pitchFamily="34" charset="0"/>
              <a:cs typeface="Arial" panose="020B0604020202020204" pitchFamily="34" charset="0"/>
            </a:endParaRPr>
          </a:p>
          <a:p>
            <a:pPr algn="ctr" eaLnBrk="1" hangingPunct="1">
              <a:defRPr/>
            </a:pPr>
            <a:endParaRPr lang="de-CH" altLang="de-DE" b="1" u="sng" dirty="0">
              <a:latin typeface="Arial" panose="020B0604020202020204" pitchFamily="34" charset="0"/>
              <a:cs typeface="Arial" panose="020B0604020202020204" pitchFamily="34" charset="0"/>
            </a:endParaRPr>
          </a:p>
        </p:txBody>
      </p:sp>
      <p:sp>
        <p:nvSpPr>
          <p:cNvPr id="4" name="Rechteck 3"/>
          <p:cNvSpPr/>
          <p:nvPr/>
        </p:nvSpPr>
        <p:spPr>
          <a:xfrm>
            <a:off x="2833688" y="1071563"/>
            <a:ext cx="2432050" cy="4206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b="1" dirty="0">
                <a:solidFill>
                  <a:schemeClr val="tx1"/>
                </a:solidFill>
              </a:rPr>
              <a:t>Kanton</a:t>
            </a:r>
          </a:p>
        </p:txBody>
      </p:sp>
      <p:sp>
        <p:nvSpPr>
          <p:cNvPr id="39" name="Rechteck 38"/>
          <p:cNvSpPr/>
          <p:nvPr/>
        </p:nvSpPr>
        <p:spPr>
          <a:xfrm>
            <a:off x="6081713" y="1069975"/>
            <a:ext cx="2432050" cy="420688"/>
          </a:xfrm>
          <a:prstGeom prst="rect">
            <a:avLst/>
          </a:prstGeom>
          <a:solidFill>
            <a:srgbClr val="D3FD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b="1" dirty="0">
                <a:solidFill>
                  <a:schemeClr val="tx1"/>
                </a:solidFill>
              </a:rPr>
              <a:t>Gemeinde</a:t>
            </a:r>
          </a:p>
        </p:txBody>
      </p:sp>
      <p:sp>
        <p:nvSpPr>
          <p:cNvPr id="42" name="Rechteck 41"/>
          <p:cNvSpPr/>
          <p:nvPr/>
        </p:nvSpPr>
        <p:spPr>
          <a:xfrm>
            <a:off x="858838" y="1069975"/>
            <a:ext cx="835025" cy="3778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CH" b="1" dirty="0">
                <a:solidFill>
                  <a:schemeClr val="tx1"/>
                </a:solidFill>
              </a:rPr>
              <a:t>Bund</a:t>
            </a:r>
          </a:p>
        </p:txBody>
      </p:sp>
      <p:sp>
        <p:nvSpPr>
          <p:cNvPr id="10261" name="Foliennummernplatzhalter 2"/>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FFBC4AC7-941A-41B3-A9ED-C38365E6A70C}" type="slidenum">
              <a:rPr lang="de-CH" altLang="de-DE">
                <a:solidFill>
                  <a:srgbClr val="969696"/>
                </a:solidFill>
              </a:rPr>
              <a:pPr/>
              <a:t>26</a:t>
            </a:fld>
            <a:endParaRPr lang="de-CH" altLang="de-DE">
              <a:solidFill>
                <a:srgbClr val="969696"/>
              </a:solidFill>
            </a:endParaRPr>
          </a:p>
        </p:txBody>
      </p:sp>
    </p:spTree>
    <p:extLst>
      <p:ext uri="{BB962C8B-B14F-4D97-AF65-F5344CB8AC3E}">
        <p14:creationId xmlns:p14="http://schemas.microsoft.com/office/powerpoint/2010/main" val="2411325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6350" y="942975"/>
            <a:ext cx="83851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0000"/>
              </a:lnSpc>
              <a:buChar char="•"/>
              <a:defRPr sz="1600">
                <a:solidFill>
                  <a:srgbClr val="333333"/>
                </a:solidFill>
                <a:latin typeface="Arial" charset="0"/>
                <a:cs typeface="Arial" charset="0"/>
              </a:defRPr>
            </a:lvl1pPr>
            <a:lvl2pPr marL="542925" indent="-182563">
              <a:lnSpc>
                <a:spcPct val="120000"/>
              </a:lnSpc>
              <a:buChar char="•"/>
              <a:defRPr sz="1400">
                <a:solidFill>
                  <a:schemeClr val="tx1"/>
                </a:solidFill>
                <a:latin typeface="Arial" charset="0"/>
                <a:cs typeface="Arial" charset="0"/>
              </a:defRPr>
            </a:lvl2pPr>
            <a:lvl3pPr marL="893763" indent="-171450">
              <a:lnSpc>
                <a:spcPct val="120000"/>
              </a:lnSpc>
              <a:buChar char="•"/>
              <a:defRPr sz="1200">
                <a:solidFill>
                  <a:schemeClr val="tx1"/>
                </a:solidFill>
                <a:latin typeface="Arial" charset="0"/>
                <a:cs typeface="Arial" charset="0"/>
              </a:defRPr>
            </a:lvl3pPr>
            <a:lvl4pPr marL="1662113" indent="-228600">
              <a:spcBef>
                <a:spcPct val="20000"/>
              </a:spcBef>
              <a:buChar char="–"/>
              <a:defRPr sz="2000">
                <a:solidFill>
                  <a:schemeClr val="tx1"/>
                </a:solidFill>
                <a:latin typeface="Arial" charset="0"/>
                <a:cs typeface="Arial" charset="0"/>
              </a:defRPr>
            </a:lvl4pPr>
            <a:lvl5pPr marL="2070100" indent="-228600">
              <a:spcBef>
                <a:spcPct val="20000"/>
              </a:spcBef>
              <a:buChar char="»"/>
              <a:defRPr sz="2000">
                <a:solidFill>
                  <a:schemeClr val="tx1"/>
                </a:solidFill>
                <a:latin typeface="Arial" charset="0"/>
                <a:cs typeface="Arial" charset="0"/>
              </a:defRPr>
            </a:lvl5pPr>
            <a:lvl6pPr marL="2527300" indent="-228600" eaLnBrk="0" fontAlgn="base" hangingPunct="0">
              <a:spcBef>
                <a:spcPct val="20000"/>
              </a:spcBef>
              <a:spcAft>
                <a:spcPct val="0"/>
              </a:spcAft>
              <a:buChar char="»"/>
              <a:defRPr sz="2000">
                <a:solidFill>
                  <a:schemeClr val="tx1"/>
                </a:solidFill>
                <a:latin typeface="Arial" charset="0"/>
                <a:cs typeface="Arial" charset="0"/>
              </a:defRPr>
            </a:lvl6pPr>
            <a:lvl7pPr marL="2984500" indent="-228600" eaLnBrk="0" fontAlgn="base" hangingPunct="0">
              <a:spcBef>
                <a:spcPct val="20000"/>
              </a:spcBef>
              <a:spcAft>
                <a:spcPct val="0"/>
              </a:spcAft>
              <a:buChar char="»"/>
              <a:defRPr sz="2000">
                <a:solidFill>
                  <a:schemeClr val="tx1"/>
                </a:solidFill>
                <a:latin typeface="Arial" charset="0"/>
                <a:cs typeface="Arial" charset="0"/>
              </a:defRPr>
            </a:lvl7pPr>
            <a:lvl8pPr marL="3441700" indent="-228600" eaLnBrk="0" fontAlgn="base" hangingPunct="0">
              <a:spcBef>
                <a:spcPct val="20000"/>
              </a:spcBef>
              <a:spcAft>
                <a:spcPct val="0"/>
              </a:spcAft>
              <a:buChar char="»"/>
              <a:defRPr sz="2000">
                <a:solidFill>
                  <a:schemeClr val="tx1"/>
                </a:solidFill>
                <a:latin typeface="Arial" charset="0"/>
                <a:cs typeface="Arial" charset="0"/>
              </a:defRPr>
            </a:lvl8pPr>
            <a:lvl9pPr marL="38989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de-CH" altLang="de-DE" sz="1800"/>
          </a:p>
        </p:txBody>
      </p:sp>
      <p:sp>
        <p:nvSpPr>
          <p:cNvPr id="12291" name="Rectangle 3"/>
          <p:cNvSpPr txBox="1">
            <a:spLocks noChangeArrowheads="1"/>
          </p:cNvSpPr>
          <p:nvPr/>
        </p:nvSpPr>
        <p:spPr bwMode="auto">
          <a:xfrm>
            <a:off x="701675" y="681038"/>
            <a:ext cx="2124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lnSpc>
                <a:spcPct val="120000"/>
              </a:lnSpc>
              <a:buChar char="•"/>
              <a:defRPr sz="1600">
                <a:solidFill>
                  <a:srgbClr val="333333"/>
                </a:solidFill>
                <a:latin typeface="Arial" charset="0"/>
                <a:cs typeface="Arial" charset="0"/>
              </a:defRPr>
            </a:lvl1pPr>
            <a:lvl2pPr marL="542925" indent="-182563">
              <a:lnSpc>
                <a:spcPct val="120000"/>
              </a:lnSpc>
              <a:buChar char="•"/>
              <a:defRPr sz="1400">
                <a:solidFill>
                  <a:schemeClr val="tx1"/>
                </a:solidFill>
                <a:latin typeface="Arial" charset="0"/>
                <a:cs typeface="Arial" charset="0"/>
              </a:defRPr>
            </a:lvl2pPr>
            <a:lvl3pPr marL="893763" indent="-171450">
              <a:lnSpc>
                <a:spcPct val="120000"/>
              </a:lnSpc>
              <a:buChar char="•"/>
              <a:defRPr sz="1200">
                <a:solidFill>
                  <a:schemeClr val="tx1"/>
                </a:solidFill>
                <a:latin typeface="Arial" charset="0"/>
                <a:cs typeface="Arial" charset="0"/>
              </a:defRPr>
            </a:lvl3pPr>
            <a:lvl4pPr marL="1662113" indent="-228600">
              <a:spcBef>
                <a:spcPct val="20000"/>
              </a:spcBef>
              <a:buChar char="–"/>
              <a:defRPr sz="2000">
                <a:solidFill>
                  <a:schemeClr val="tx1"/>
                </a:solidFill>
                <a:latin typeface="Arial" charset="0"/>
                <a:cs typeface="Arial" charset="0"/>
              </a:defRPr>
            </a:lvl4pPr>
            <a:lvl5pPr marL="2070100" indent="-228600">
              <a:spcBef>
                <a:spcPct val="20000"/>
              </a:spcBef>
              <a:buChar char="»"/>
              <a:defRPr sz="2000">
                <a:solidFill>
                  <a:schemeClr val="tx1"/>
                </a:solidFill>
                <a:latin typeface="Arial" charset="0"/>
                <a:cs typeface="Arial" charset="0"/>
              </a:defRPr>
            </a:lvl5pPr>
            <a:lvl6pPr marL="2527300" indent="-228600" eaLnBrk="0" fontAlgn="base" hangingPunct="0">
              <a:spcBef>
                <a:spcPct val="20000"/>
              </a:spcBef>
              <a:spcAft>
                <a:spcPct val="0"/>
              </a:spcAft>
              <a:buChar char="»"/>
              <a:defRPr sz="2000">
                <a:solidFill>
                  <a:schemeClr val="tx1"/>
                </a:solidFill>
                <a:latin typeface="Arial" charset="0"/>
                <a:cs typeface="Arial" charset="0"/>
              </a:defRPr>
            </a:lvl6pPr>
            <a:lvl7pPr marL="2984500" indent="-228600" eaLnBrk="0" fontAlgn="base" hangingPunct="0">
              <a:spcBef>
                <a:spcPct val="20000"/>
              </a:spcBef>
              <a:spcAft>
                <a:spcPct val="0"/>
              </a:spcAft>
              <a:buChar char="»"/>
              <a:defRPr sz="2000">
                <a:solidFill>
                  <a:schemeClr val="tx1"/>
                </a:solidFill>
                <a:latin typeface="Arial" charset="0"/>
                <a:cs typeface="Arial" charset="0"/>
              </a:defRPr>
            </a:lvl7pPr>
            <a:lvl8pPr marL="3441700" indent="-228600" eaLnBrk="0" fontAlgn="base" hangingPunct="0">
              <a:spcBef>
                <a:spcPct val="20000"/>
              </a:spcBef>
              <a:spcAft>
                <a:spcPct val="0"/>
              </a:spcAft>
              <a:buChar char="»"/>
              <a:defRPr sz="2000">
                <a:solidFill>
                  <a:schemeClr val="tx1"/>
                </a:solidFill>
                <a:latin typeface="Arial" charset="0"/>
                <a:cs typeface="Arial" charset="0"/>
              </a:defRPr>
            </a:lvl8pPr>
            <a:lvl9pPr marL="38989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de-CH" altLang="de-DE" sz="2400" b="1"/>
              <a:t>Zielgruppe</a:t>
            </a:r>
          </a:p>
          <a:p>
            <a:pPr eaLnBrk="1" hangingPunct="1"/>
            <a:endParaRPr lang="de-CH" altLang="de-DE"/>
          </a:p>
          <a:p>
            <a:pPr eaLnBrk="1" hangingPunct="1"/>
            <a:endParaRPr lang="de-CH" altLang="de-DE"/>
          </a:p>
          <a:p>
            <a:pPr eaLnBrk="1" hangingPunct="1"/>
            <a:endParaRPr lang="de-CH" altLang="de-DE"/>
          </a:p>
          <a:p>
            <a:pPr eaLnBrk="1" hangingPunct="1"/>
            <a:endParaRPr lang="de-CH" altLang="de-DE"/>
          </a:p>
          <a:p>
            <a:pPr eaLnBrk="1" hangingPunct="1"/>
            <a:endParaRPr lang="de-CH" altLang="de-DE"/>
          </a:p>
          <a:p>
            <a:pPr eaLnBrk="1" hangingPunct="1"/>
            <a:endParaRPr lang="de-CH" altLang="de-DE"/>
          </a:p>
        </p:txBody>
      </p:sp>
      <p:sp>
        <p:nvSpPr>
          <p:cNvPr id="12292" name="AutoShape 4"/>
          <p:cNvSpPr>
            <a:spLocks noChangeArrowheads="1"/>
          </p:cNvSpPr>
          <p:nvPr/>
        </p:nvSpPr>
        <p:spPr bwMode="auto">
          <a:xfrm>
            <a:off x="1763713" y="1243013"/>
            <a:ext cx="6264275" cy="431800"/>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de-CH" altLang="de-DE" sz="1600" u="sng">
                <a:solidFill>
                  <a:srgbClr val="333333"/>
                </a:solidFill>
              </a:rPr>
              <a:t>Asylsuchende (Status N):</a:t>
            </a:r>
            <a:r>
              <a:rPr lang="de-CH" altLang="de-DE" sz="1600">
                <a:solidFill>
                  <a:srgbClr val="333333"/>
                </a:solidFill>
              </a:rPr>
              <a:t> Menschen im Asylverfahren</a:t>
            </a:r>
            <a:endParaRPr lang="de-CH" altLang="de-DE"/>
          </a:p>
        </p:txBody>
      </p:sp>
      <p:sp>
        <p:nvSpPr>
          <p:cNvPr id="12293" name="AutoShape 5"/>
          <p:cNvSpPr>
            <a:spLocks noChangeArrowheads="1"/>
          </p:cNvSpPr>
          <p:nvPr/>
        </p:nvSpPr>
        <p:spPr bwMode="auto">
          <a:xfrm>
            <a:off x="1762125" y="1728788"/>
            <a:ext cx="6264275" cy="1008062"/>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de-CH" altLang="de-DE" sz="1600" u="sng">
                <a:solidFill>
                  <a:srgbClr val="333333"/>
                </a:solidFill>
              </a:rPr>
              <a:t>Vorläufig aufgenommene Ausländer/innen (Status F):</a:t>
            </a:r>
            <a:r>
              <a:rPr lang="de-CH" altLang="de-DE" sz="1600">
                <a:solidFill>
                  <a:srgbClr val="333333"/>
                </a:solidFill>
              </a:rPr>
              <a:t> Menschen, </a:t>
            </a:r>
          </a:p>
          <a:p>
            <a:pPr eaLnBrk="1" hangingPunct="1">
              <a:lnSpc>
                <a:spcPct val="120000"/>
              </a:lnSpc>
            </a:pPr>
            <a:r>
              <a:rPr lang="de-CH" altLang="de-DE" sz="1600">
                <a:solidFill>
                  <a:srgbClr val="333333"/>
                </a:solidFill>
              </a:rPr>
              <a:t>deren Asylgesuch abgelehnt wurde, die jedoch aus humanitären </a:t>
            </a:r>
          </a:p>
          <a:p>
            <a:pPr eaLnBrk="1" hangingPunct="1">
              <a:lnSpc>
                <a:spcPct val="120000"/>
              </a:lnSpc>
            </a:pPr>
            <a:r>
              <a:rPr lang="de-CH" altLang="de-DE" sz="1600">
                <a:solidFill>
                  <a:srgbClr val="333333"/>
                </a:solidFill>
              </a:rPr>
              <a:t>Gründen auch nicht in ihre Heimat zurückgeführt werden können.</a:t>
            </a:r>
            <a:endParaRPr lang="de-CH" altLang="de-DE" sz="1600"/>
          </a:p>
        </p:txBody>
      </p:sp>
      <p:sp>
        <p:nvSpPr>
          <p:cNvPr id="12294" name="AutoShape 6"/>
          <p:cNvSpPr>
            <a:spLocks noChangeArrowheads="1"/>
          </p:cNvSpPr>
          <p:nvPr/>
        </p:nvSpPr>
        <p:spPr bwMode="auto">
          <a:xfrm>
            <a:off x="1763713" y="3965575"/>
            <a:ext cx="6264275" cy="792163"/>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CH" altLang="de-DE" sz="1600" u="sng">
                <a:solidFill>
                  <a:srgbClr val="333333"/>
                </a:solidFill>
              </a:rPr>
              <a:t>Anerkannte Flüchtlinge (Status B):</a:t>
            </a:r>
            <a:r>
              <a:rPr lang="de-CH" altLang="de-DE" sz="1600">
                <a:solidFill>
                  <a:srgbClr val="333333"/>
                </a:solidFill>
              </a:rPr>
              <a:t> Menschen, die einen offiziellen </a:t>
            </a:r>
          </a:p>
          <a:p>
            <a:pPr eaLnBrk="1" hangingPunct="1"/>
            <a:r>
              <a:rPr lang="de-CH" altLang="de-DE" sz="1600">
                <a:solidFill>
                  <a:srgbClr val="333333"/>
                </a:solidFill>
              </a:rPr>
              <a:t>Fluchtgrund erfüllen und folglich in der Schweiz das Bleiberecht </a:t>
            </a:r>
          </a:p>
          <a:p>
            <a:pPr eaLnBrk="1" hangingPunct="1"/>
            <a:r>
              <a:rPr lang="de-CH" altLang="de-DE" sz="1600">
                <a:solidFill>
                  <a:srgbClr val="333333"/>
                </a:solidFill>
              </a:rPr>
              <a:t>haben.</a:t>
            </a:r>
          </a:p>
        </p:txBody>
      </p:sp>
      <p:sp>
        <p:nvSpPr>
          <p:cNvPr id="12295" name="AutoShape 7"/>
          <p:cNvSpPr>
            <a:spLocks noChangeArrowheads="1"/>
          </p:cNvSpPr>
          <p:nvPr/>
        </p:nvSpPr>
        <p:spPr bwMode="auto">
          <a:xfrm>
            <a:off x="1763713" y="4967288"/>
            <a:ext cx="6264275" cy="935037"/>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de-CH" altLang="de-DE" sz="1600" u="sng">
                <a:solidFill>
                  <a:srgbClr val="333333"/>
                </a:solidFill>
              </a:rPr>
              <a:t>Abgewiesene Asylsuchende und Asylsuchende mit einem </a:t>
            </a:r>
          </a:p>
          <a:p>
            <a:pPr eaLnBrk="1" hangingPunct="1">
              <a:lnSpc>
                <a:spcPct val="120000"/>
              </a:lnSpc>
            </a:pPr>
            <a:r>
              <a:rPr lang="de-CH" altLang="de-DE" sz="1600" u="sng">
                <a:solidFill>
                  <a:srgbClr val="333333"/>
                </a:solidFill>
              </a:rPr>
              <a:t>Nichteintretensentscheid (ohne Status):</a:t>
            </a:r>
            <a:r>
              <a:rPr lang="de-CH" altLang="de-DE" sz="1600">
                <a:solidFill>
                  <a:srgbClr val="333333"/>
                </a:solidFill>
              </a:rPr>
              <a:t> Menschen ohne </a:t>
            </a:r>
          </a:p>
          <a:p>
            <a:pPr eaLnBrk="1" hangingPunct="1">
              <a:lnSpc>
                <a:spcPct val="120000"/>
              </a:lnSpc>
            </a:pPr>
            <a:r>
              <a:rPr lang="de-CH" altLang="de-DE" sz="1600">
                <a:solidFill>
                  <a:srgbClr val="333333"/>
                </a:solidFill>
              </a:rPr>
              <a:t>Aufenthaltsbewilligung</a:t>
            </a:r>
            <a:endParaRPr lang="de-CH" altLang="de-DE"/>
          </a:p>
        </p:txBody>
      </p:sp>
      <p:sp>
        <p:nvSpPr>
          <p:cNvPr id="12296" name="Line 9"/>
          <p:cNvSpPr>
            <a:spLocks noChangeShapeType="1"/>
          </p:cNvSpPr>
          <p:nvPr/>
        </p:nvSpPr>
        <p:spPr bwMode="auto">
          <a:xfrm flipV="1">
            <a:off x="827088" y="1489075"/>
            <a:ext cx="0" cy="3944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97" name="Line 10"/>
          <p:cNvSpPr>
            <a:spLocks noChangeShapeType="1"/>
          </p:cNvSpPr>
          <p:nvPr/>
        </p:nvSpPr>
        <p:spPr bwMode="auto">
          <a:xfrm>
            <a:off x="827088" y="149225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98" name="Line 11"/>
          <p:cNvSpPr>
            <a:spLocks noChangeShapeType="1"/>
          </p:cNvSpPr>
          <p:nvPr/>
        </p:nvSpPr>
        <p:spPr bwMode="auto">
          <a:xfrm>
            <a:off x="827088" y="2260600"/>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99" name="Line 12"/>
          <p:cNvSpPr>
            <a:spLocks noChangeShapeType="1"/>
          </p:cNvSpPr>
          <p:nvPr/>
        </p:nvSpPr>
        <p:spPr bwMode="auto">
          <a:xfrm>
            <a:off x="811213" y="428307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300" name="Line 13"/>
          <p:cNvSpPr>
            <a:spLocks noChangeShapeType="1"/>
          </p:cNvSpPr>
          <p:nvPr/>
        </p:nvSpPr>
        <p:spPr bwMode="auto">
          <a:xfrm>
            <a:off x="811213" y="54340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301" name="AutoShape 5"/>
          <p:cNvSpPr>
            <a:spLocks noChangeArrowheads="1"/>
          </p:cNvSpPr>
          <p:nvPr/>
        </p:nvSpPr>
        <p:spPr bwMode="auto">
          <a:xfrm>
            <a:off x="1762125" y="2790825"/>
            <a:ext cx="6264275" cy="1008063"/>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cmpd="tri">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20000"/>
              </a:lnSpc>
            </a:pPr>
            <a:r>
              <a:rPr lang="de-CH" altLang="de-DE" sz="1600" u="sng">
                <a:solidFill>
                  <a:srgbClr val="333333"/>
                </a:solidFill>
              </a:rPr>
              <a:t>Vorläufig aufgenommene Flüchtlinge (Status F):</a:t>
            </a:r>
            <a:r>
              <a:rPr lang="de-CH" altLang="de-DE" sz="1600">
                <a:solidFill>
                  <a:srgbClr val="333333"/>
                </a:solidFill>
              </a:rPr>
              <a:t> Menschen, </a:t>
            </a:r>
          </a:p>
          <a:p>
            <a:pPr eaLnBrk="1" hangingPunct="1">
              <a:lnSpc>
                <a:spcPct val="120000"/>
              </a:lnSpc>
            </a:pPr>
            <a:r>
              <a:rPr lang="de-CH" altLang="de-DE" sz="1600">
                <a:solidFill>
                  <a:srgbClr val="333333"/>
                </a:solidFill>
              </a:rPr>
              <a:t>deren Asylgesuch abgelehnt wurde, jedoch ein Nachfluchtgrund </a:t>
            </a:r>
          </a:p>
          <a:p>
            <a:pPr eaLnBrk="1" hangingPunct="1">
              <a:lnSpc>
                <a:spcPct val="120000"/>
              </a:lnSpc>
            </a:pPr>
            <a:r>
              <a:rPr lang="de-CH" altLang="de-DE" sz="1600">
                <a:solidFill>
                  <a:srgbClr val="333333"/>
                </a:solidFill>
              </a:rPr>
              <a:t>gelten machen konnten.</a:t>
            </a:r>
            <a:endParaRPr lang="de-CH" altLang="de-DE" sz="1600"/>
          </a:p>
        </p:txBody>
      </p:sp>
      <p:sp>
        <p:nvSpPr>
          <p:cNvPr id="12302" name="Line 12"/>
          <p:cNvSpPr>
            <a:spLocks noChangeShapeType="1"/>
          </p:cNvSpPr>
          <p:nvPr/>
        </p:nvSpPr>
        <p:spPr bwMode="auto">
          <a:xfrm>
            <a:off x="827088" y="32242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303" name="Foliennummernplatzhalter 1"/>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1ACBF203-2C1B-4438-86B3-81831249EEF3}" type="slidenum">
              <a:rPr lang="de-CH" altLang="de-DE">
                <a:solidFill>
                  <a:srgbClr val="969696"/>
                </a:solidFill>
              </a:rPr>
              <a:pPr/>
              <a:t>27</a:t>
            </a:fld>
            <a:endParaRPr lang="de-CH" altLang="de-DE">
              <a:solidFill>
                <a:srgbClr val="969696"/>
              </a:solidFill>
            </a:endParaRPr>
          </a:p>
        </p:txBody>
      </p:sp>
    </p:spTree>
    <p:extLst>
      <p:ext uri="{BB962C8B-B14F-4D97-AF65-F5344CB8AC3E}">
        <p14:creationId xmlns:p14="http://schemas.microsoft.com/office/powerpoint/2010/main" val="2147215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CH" altLang="de-DE" b="1" smtClean="0"/>
              <a:t>Arbeitsalltag mit Flüchtlingen /</a:t>
            </a:r>
            <a:br>
              <a:rPr lang="de-CH" altLang="de-DE" b="1" smtClean="0"/>
            </a:br>
            <a:r>
              <a:rPr lang="de-CH" altLang="de-DE" b="1" smtClean="0"/>
              <a:t>Leistungen AOZ Sozialberatung &amp; Asylbetreuung</a:t>
            </a:r>
          </a:p>
        </p:txBody>
      </p:sp>
      <p:sp>
        <p:nvSpPr>
          <p:cNvPr id="3" name="Inhaltsplatzhalter 2"/>
          <p:cNvSpPr>
            <a:spLocks noGrp="1"/>
          </p:cNvSpPr>
          <p:nvPr>
            <p:ph idx="1"/>
          </p:nvPr>
        </p:nvSpPr>
        <p:spPr>
          <a:xfrm>
            <a:off x="468313" y="2349500"/>
            <a:ext cx="8385175" cy="1771650"/>
          </a:xfrm>
        </p:spPr>
        <p:txBody>
          <a:bodyPr/>
          <a:lstStyle/>
          <a:p>
            <a:pPr marL="0" indent="0">
              <a:buFontTx/>
              <a:buNone/>
              <a:defRPr/>
            </a:pPr>
            <a:endParaRPr lang="de-CH" dirty="0" smtClean="0"/>
          </a:p>
          <a:p>
            <a:pPr marL="0" indent="0">
              <a:buFontTx/>
              <a:buNone/>
              <a:defRPr/>
            </a:pPr>
            <a:r>
              <a:rPr lang="de-CH" dirty="0" smtClean="0"/>
              <a:t>Generell: Auftragsunterschiede je nach Status und Gemeinde </a:t>
            </a:r>
          </a:p>
          <a:p>
            <a:pPr marL="0" indent="0">
              <a:buFontTx/>
              <a:buNone/>
              <a:defRPr/>
            </a:pPr>
            <a:endParaRPr lang="de-CH" dirty="0" smtClean="0"/>
          </a:p>
          <a:p>
            <a:pPr>
              <a:defRPr/>
            </a:pPr>
            <a:endParaRPr lang="de-CH" dirty="0" smtClean="0"/>
          </a:p>
          <a:p>
            <a:pPr>
              <a:defRPr/>
            </a:pPr>
            <a:endParaRPr lang="de-CH" dirty="0" smtClean="0"/>
          </a:p>
          <a:p>
            <a:pPr>
              <a:defRPr/>
            </a:pPr>
            <a:endParaRPr lang="de-CH" dirty="0"/>
          </a:p>
        </p:txBody>
      </p:sp>
      <p:sp>
        <p:nvSpPr>
          <p:cNvPr id="14340" name="Foliennummernplatzhalter 3"/>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AE2B8840-C972-49E3-BFA8-EC0441091FB7}" type="slidenum">
              <a:rPr lang="de-CH" altLang="de-DE">
                <a:solidFill>
                  <a:srgbClr val="969696"/>
                </a:solidFill>
              </a:rPr>
              <a:pPr/>
              <a:t>28</a:t>
            </a:fld>
            <a:endParaRPr lang="de-CH" altLang="de-DE">
              <a:solidFill>
                <a:srgbClr val="969696"/>
              </a:solidFill>
            </a:endParaRPr>
          </a:p>
        </p:txBody>
      </p:sp>
    </p:spTree>
    <p:extLst>
      <p:ext uri="{BB962C8B-B14F-4D97-AF65-F5344CB8AC3E}">
        <p14:creationId xmlns:p14="http://schemas.microsoft.com/office/powerpoint/2010/main" val="3826208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713" y="790575"/>
            <a:ext cx="8385175" cy="666750"/>
          </a:xfrm>
        </p:spPr>
        <p:txBody>
          <a:bodyPr/>
          <a:lstStyle/>
          <a:p>
            <a:pPr>
              <a:defRPr/>
            </a:pPr>
            <a:r>
              <a:rPr lang="de-CH" b="1" dirty="0" smtClean="0">
                <a:solidFill>
                  <a:schemeClr val="tx1"/>
                </a:solidFill>
                <a:ea typeface="+mn-ea"/>
              </a:rPr>
              <a:t>Leistungen AOZ Sozialberatung und Asylbetreuung</a:t>
            </a:r>
            <a:endParaRPr lang="de-CH" b="1" dirty="0">
              <a:solidFill>
                <a:schemeClr val="tx1"/>
              </a:solidFill>
              <a:ea typeface="+mn-ea"/>
            </a:endParaRPr>
          </a:p>
        </p:txBody>
      </p:sp>
      <p:sp>
        <p:nvSpPr>
          <p:cNvPr id="15363" name="Inhaltsplatzhalter 2"/>
          <p:cNvSpPr>
            <a:spLocks noGrp="1"/>
          </p:cNvSpPr>
          <p:nvPr>
            <p:ph idx="1"/>
          </p:nvPr>
        </p:nvSpPr>
        <p:spPr>
          <a:xfrm>
            <a:off x="749300" y="1697038"/>
            <a:ext cx="8012113" cy="2252662"/>
          </a:xfrm>
        </p:spPr>
        <p:txBody>
          <a:bodyPr/>
          <a:lstStyle/>
          <a:p>
            <a:pPr eaLnBrk="1" hangingPunct="1">
              <a:buFontTx/>
              <a:buNone/>
            </a:pPr>
            <a:r>
              <a:rPr lang="de-CH" altLang="de-DE" u="sng" smtClean="0">
                <a:sym typeface="Wingdings" pitchFamily="2" charset="2"/>
              </a:rPr>
              <a:t>Asylsuchende (N)</a:t>
            </a:r>
            <a:endParaRPr lang="de-CH" altLang="de-DE" u="sng" smtClean="0"/>
          </a:p>
          <a:p>
            <a:pPr eaLnBrk="1" hangingPunct="1"/>
            <a:r>
              <a:rPr lang="de-CH" altLang="de-DE" smtClean="0"/>
              <a:t>Unterbringung</a:t>
            </a:r>
          </a:p>
          <a:p>
            <a:pPr eaLnBrk="1" hangingPunct="1"/>
            <a:r>
              <a:rPr lang="de-CH" altLang="de-DE" smtClean="0"/>
              <a:t>Materielle Hilfe nach Asylfürsorgeverordnung</a:t>
            </a:r>
          </a:p>
          <a:p>
            <a:pPr eaLnBrk="1" hangingPunct="1"/>
            <a:r>
              <a:rPr lang="de-CH" altLang="de-DE" smtClean="0"/>
              <a:t>Minimale Integrationsmassnahmen (insb. Deutschkurse)</a:t>
            </a:r>
          </a:p>
          <a:p>
            <a:pPr eaLnBrk="1" hangingPunct="1"/>
            <a:r>
              <a:rPr lang="de-CH" altLang="de-DE" smtClean="0"/>
              <a:t>Persönliche Hilfe: Beratung, Vermittlung an andere Fachstellen, Krisenintervention, Erschliessung sozialer, kultureller, infrastruktureller und materieller Ressourcen</a:t>
            </a:r>
          </a:p>
          <a:p>
            <a:pPr eaLnBrk="1" hangingPunct="1"/>
            <a:endParaRPr lang="de-CH" altLang="de-DE" sz="1300" smtClean="0"/>
          </a:p>
          <a:p>
            <a:pPr eaLnBrk="1" hangingPunct="1"/>
            <a:endParaRPr lang="de-CH" altLang="de-DE" sz="1300" smtClean="0"/>
          </a:p>
        </p:txBody>
      </p:sp>
      <p:sp>
        <p:nvSpPr>
          <p:cNvPr id="15364" name="AutoShape 12"/>
          <p:cNvSpPr>
            <a:spLocks noChangeArrowheads="1"/>
          </p:cNvSpPr>
          <p:nvPr/>
        </p:nvSpPr>
        <p:spPr bwMode="auto">
          <a:xfrm rot="5400000">
            <a:off x="-137319" y="2420145"/>
            <a:ext cx="1152525" cy="144462"/>
          </a:xfrm>
          <a:prstGeom prst="triangle">
            <a:avLst>
              <a:gd name="adj" fmla="val 50000"/>
            </a:avLst>
          </a:prstGeom>
          <a:solidFill>
            <a:srgbClr val="59B4BB"/>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
        <p:nvSpPr>
          <p:cNvPr id="15365" name="Foliennummernplatzhalter 3"/>
          <p:cNvSpPr>
            <a:spLocks noGrp="1"/>
          </p:cNvSpPr>
          <p:nvPr>
            <p:ph type="sldNum" sz="quarter" idx="11"/>
          </p:nvPr>
        </p:nvSpPr>
        <p:spPr>
          <a:xfrm>
            <a:off x="5930900" y="320675"/>
            <a:ext cx="2830513" cy="230188"/>
          </a:xfrm>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7FB7B8AB-F250-4C07-A337-B07BC810AEC0}" type="slidenum">
              <a:rPr lang="de-CH" altLang="de-DE">
                <a:solidFill>
                  <a:srgbClr val="969696"/>
                </a:solidFill>
              </a:rPr>
              <a:pPr/>
              <a:t>29</a:t>
            </a:fld>
            <a:endParaRPr lang="de-CH" altLang="de-DE">
              <a:solidFill>
                <a:srgbClr val="969696"/>
              </a:solidFill>
            </a:endParaRPr>
          </a:p>
        </p:txBody>
      </p:sp>
    </p:spTree>
    <p:extLst>
      <p:ext uri="{BB962C8B-B14F-4D97-AF65-F5344CB8AC3E}">
        <p14:creationId xmlns:p14="http://schemas.microsoft.com/office/powerpoint/2010/main" val="92093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p:nvPr>
        </p:nvSpPr>
        <p:spPr/>
        <p:txBody>
          <a:bodyPr/>
          <a:lstStyle/>
          <a:p>
            <a:pPr marL="0" indent="0">
              <a:buNone/>
            </a:pPr>
            <a:r>
              <a:rPr lang="de-CH" b="1" dirty="0"/>
              <a:t>Ziele des Regionalverbands</a:t>
            </a:r>
          </a:p>
          <a:p>
            <a:pPr marL="0" indent="0">
              <a:buNone/>
            </a:pPr>
            <a:endParaRPr lang="de-CH" dirty="0"/>
          </a:p>
          <a:p>
            <a:pPr marL="0" indent="0">
              <a:buNone/>
            </a:pPr>
            <a:r>
              <a:rPr lang="de-CH" dirty="0"/>
              <a:t>Der Verein berät und vernetzt</a:t>
            </a:r>
          </a:p>
          <a:p>
            <a:pPr marL="0" indent="0">
              <a:buNone/>
            </a:pPr>
            <a:r>
              <a:rPr lang="de-CH" dirty="0"/>
              <a:t>Trägerschaften und Mitarbeitende von     Tagesschulen </a:t>
            </a:r>
          </a:p>
          <a:p>
            <a:pPr marL="0" indent="0">
              <a:buNone/>
            </a:pPr>
            <a:r>
              <a:rPr lang="de-CH" dirty="0"/>
              <a:t>sowie weitere Akteure der schulergänzenden Tagesbetreuung. </a:t>
            </a:r>
          </a:p>
          <a:p>
            <a:pPr marL="0" indent="0">
              <a:buNone/>
            </a:pPr>
            <a:endParaRPr lang="de-CH" dirty="0"/>
          </a:p>
          <a:p>
            <a:pPr marL="0" indent="0">
              <a:buNone/>
            </a:pPr>
            <a:endParaRPr lang="de-CH" dirty="0"/>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613" y="404664"/>
            <a:ext cx="3709424" cy="746762"/>
          </a:xfrm>
          <a:prstGeom prst="rect">
            <a:avLst/>
          </a:prstGeom>
        </p:spPr>
      </p:pic>
    </p:spTree>
    <p:extLst>
      <p:ext uri="{BB962C8B-B14F-4D97-AF65-F5344CB8AC3E}">
        <p14:creationId xmlns:p14="http://schemas.microsoft.com/office/powerpoint/2010/main" val="34613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539750" y="1773238"/>
            <a:ext cx="8385175" cy="2336800"/>
          </a:xfrm>
        </p:spPr>
        <p:txBody>
          <a:bodyPr/>
          <a:lstStyle/>
          <a:p>
            <a:pPr eaLnBrk="1" hangingPunct="1">
              <a:buFont typeface="Wingdings" pitchFamily="2" charset="2"/>
              <a:buNone/>
            </a:pPr>
            <a:r>
              <a:rPr lang="de-CH" altLang="de-DE" u="sng" smtClean="0"/>
              <a:t>Vorläufig Aufgenommene (F)</a:t>
            </a:r>
            <a:endParaRPr lang="de-CH" altLang="de-DE" smtClean="0"/>
          </a:p>
          <a:p>
            <a:pPr eaLnBrk="1" hangingPunct="1"/>
            <a:r>
              <a:rPr lang="de-CH" altLang="de-DE" smtClean="0"/>
              <a:t>Unterbringung </a:t>
            </a:r>
          </a:p>
          <a:p>
            <a:pPr eaLnBrk="1" hangingPunct="1"/>
            <a:r>
              <a:rPr lang="de-CH" altLang="de-DE" smtClean="0"/>
              <a:t>Wirtschaftliche Sozialhilfe nach Sozialhilfegesetz (SKOS; ab 01.07.2017: Asylfürsorgeverordnung)</a:t>
            </a:r>
          </a:p>
          <a:p>
            <a:pPr eaLnBrk="1" hangingPunct="1"/>
            <a:r>
              <a:rPr lang="de-CH" altLang="de-DE" smtClean="0"/>
              <a:t>Persönliche Hilfe: Beratung, Vermittlung an andere Fachstellen, Krisenintervention, Erschliessung sozialer, kultureller, infrastruktureller und materieller Ressourcen</a:t>
            </a:r>
          </a:p>
          <a:p>
            <a:pPr eaLnBrk="1" hangingPunct="1"/>
            <a:r>
              <a:rPr lang="de-CH" altLang="de-DE" smtClean="0"/>
              <a:t>Berufliche und soziale Integration (Bildung, Arbeit und Freizeit)</a:t>
            </a:r>
          </a:p>
          <a:p>
            <a:endParaRPr lang="de-CH" altLang="de-DE" smtClean="0"/>
          </a:p>
        </p:txBody>
      </p:sp>
      <p:sp>
        <p:nvSpPr>
          <p:cNvPr id="16387" name="Foliennummernplatzhalter 3"/>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77B51438-30E6-496E-B192-495FC8EE359E}" type="slidenum">
              <a:rPr lang="de-CH" altLang="de-DE">
                <a:solidFill>
                  <a:srgbClr val="969696"/>
                </a:solidFill>
              </a:rPr>
              <a:pPr/>
              <a:t>30</a:t>
            </a:fld>
            <a:endParaRPr lang="de-CH" altLang="de-DE">
              <a:solidFill>
                <a:srgbClr val="969696"/>
              </a:solidFill>
            </a:endParaRPr>
          </a:p>
        </p:txBody>
      </p:sp>
      <p:sp>
        <p:nvSpPr>
          <p:cNvPr id="16388" name="AutoShape 14"/>
          <p:cNvSpPr>
            <a:spLocks noChangeArrowheads="1"/>
          </p:cNvSpPr>
          <p:nvPr/>
        </p:nvSpPr>
        <p:spPr bwMode="auto">
          <a:xfrm rot="5400000">
            <a:off x="-360363" y="2673351"/>
            <a:ext cx="1223963" cy="144462"/>
          </a:xfrm>
          <a:prstGeom prst="triangle">
            <a:avLst>
              <a:gd name="adj" fmla="val 50000"/>
            </a:avLst>
          </a:prstGeom>
          <a:solidFill>
            <a:srgbClr val="59B4BB"/>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Tree>
    <p:extLst>
      <p:ext uri="{BB962C8B-B14F-4D97-AF65-F5344CB8AC3E}">
        <p14:creationId xmlns:p14="http://schemas.microsoft.com/office/powerpoint/2010/main" val="4148120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Inhaltsplatzhalter 2"/>
          <p:cNvSpPr>
            <a:spLocks noGrp="1"/>
          </p:cNvSpPr>
          <p:nvPr>
            <p:ph idx="1"/>
          </p:nvPr>
        </p:nvSpPr>
        <p:spPr>
          <a:xfrm>
            <a:off x="468313" y="1844675"/>
            <a:ext cx="8385175" cy="2041525"/>
          </a:xfrm>
        </p:spPr>
        <p:txBody>
          <a:bodyPr/>
          <a:lstStyle/>
          <a:p>
            <a:pPr eaLnBrk="1" hangingPunct="1">
              <a:buFont typeface="Wingdings" pitchFamily="2" charset="2"/>
              <a:buNone/>
            </a:pPr>
            <a:r>
              <a:rPr lang="de-CH" altLang="de-DE" u="sng" smtClean="0"/>
              <a:t>Flüchtlinge (F, B)</a:t>
            </a:r>
            <a:endParaRPr lang="de-CH" altLang="de-DE" smtClean="0"/>
          </a:p>
          <a:p>
            <a:pPr eaLnBrk="1" hangingPunct="1"/>
            <a:r>
              <a:rPr lang="de-CH" altLang="de-DE" smtClean="0"/>
              <a:t>(Unterbringung)</a:t>
            </a:r>
          </a:p>
          <a:p>
            <a:pPr eaLnBrk="1" hangingPunct="1"/>
            <a:r>
              <a:rPr lang="de-CH" altLang="de-DE" smtClean="0"/>
              <a:t>Wirtschaftliche Sozialhilfe nach Sozialhilfegesetz (SKOS)</a:t>
            </a:r>
          </a:p>
          <a:p>
            <a:pPr eaLnBrk="1" hangingPunct="1"/>
            <a:r>
              <a:rPr lang="de-CH" altLang="de-DE" smtClean="0"/>
              <a:t>Persönliche Hilfe: Beratung, Vermittlung an andere Fachstellen, Krisenintervention, Erschliessung sozialer, kultureller, infrastruktureller und materieller Ressourcen</a:t>
            </a:r>
          </a:p>
          <a:p>
            <a:pPr eaLnBrk="1" hangingPunct="1"/>
            <a:r>
              <a:rPr lang="de-CH" altLang="de-DE" smtClean="0"/>
              <a:t>Berufliche und soziale Integration (Bildung, Arbeit und Freizeit)</a:t>
            </a:r>
          </a:p>
          <a:p>
            <a:endParaRPr lang="de-CH" altLang="de-DE" smtClean="0"/>
          </a:p>
        </p:txBody>
      </p:sp>
      <p:sp>
        <p:nvSpPr>
          <p:cNvPr id="17411" name="Foliennummernplatzhalter 3"/>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A51D2E3A-7318-4426-AF08-BF20688138A3}" type="slidenum">
              <a:rPr lang="de-CH" altLang="de-DE">
                <a:solidFill>
                  <a:srgbClr val="969696"/>
                </a:solidFill>
              </a:rPr>
              <a:pPr/>
              <a:t>31</a:t>
            </a:fld>
            <a:endParaRPr lang="de-CH" altLang="de-DE">
              <a:solidFill>
                <a:srgbClr val="969696"/>
              </a:solidFill>
            </a:endParaRPr>
          </a:p>
        </p:txBody>
      </p:sp>
      <p:sp>
        <p:nvSpPr>
          <p:cNvPr id="17412" name="AutoShape 14"/>
          <p:cNvSpPr>
            <a:spLocks noChangeArrowheads="1"/>
          </p:cNvSpPr>
          <p:nvPr/>
        </p:nvSpPr>
        <p:spPr bwMode="auto">
          <a:xfrm rot="5400000">
            <a:off x="-360363" y="2673351"/>
            <a:ext cx="1223963" cy="144462"/>
          </a:xfrm>
          <a:prstGeom prst="triangle">
            <a:avLst>
              <a:gd name="adj" fmla="val 50000"/>
            </a:avLst>
          </a:prstGeom>
          <a:solidFill>
            <a:srgbClr val="59B4BB"/>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altLang="de-DE"/>
          </a:p>
        </p:txBody>
      </p:sp>
    </p:spTree>
    <p:extLst>
      <p:ext uri="{BB962C8B-B14F-4D97-AF65-F5344CB8AC3E}">
        <p14:creationId xmlns:p14="http://schemas.microsoft.com/office/powerpoint/2010/main" val="2334501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CH" altLang="de-DE" b="1" smtClean="0">
                <a:solidFill>
                  <a:schemeClr val="tx1"/>
                </a:solidFill>
              </a:rPr>
              <a:t>Zusammenarbeit mit den schulischer Tagesbetreuung</a:t>
            </a:r>
            <a:endParaRPr lang="de-CH" altLang="de-DE" smtClean="0"/>
          </a:p>
        </p:txBody>
      </p:sp>
      <p:sp>
        <p:nvSpPr>
          <p:cNvPr id="3" name="Inhaltsplatzhalter 2"/>
          <p:cNvSpPr>
            <a:spLocks noGrp="1"/>
          </p:cNvSpPr>
          <p:nvPr>
            <p:ph idx="1"/>
          </p:nvPr>
        </p:nvSpPr>
        <p:spPr>
          <a:xfrm>
            <a:off x="358775" y="1778000"/>
            <a:ext cx="8385175" cy="3544888"/>
          </a:xfrm>
        </p:spPr>
        <p:txBody>
          <a:bodyPr/>
          <a:lstStyle/>
          <a:p>
            <a:pPr marL="0" indent="0">
              <a:buFontTx/>
              <a:buNone/>
              <a:defRPr/>
            </a:pPr>
            <a:r>
              <a:rPr lang="de-CH" altLang="de-DE" dirty="0" smtClean="0"/>
              <a:t>An einer guten Zusammenarbeit sind wir sehr interessiert!</a:t>
            </a:r>
          </a:p>
          <a:p>
            <a:pPr marL="0" indent="0">
              <a:buFontTx/>
              <a:buNone/>
              <a:defRPr/>
            </a:pPr>
            <a:endParaRPr lang="de-CH" altLang="de-DE" dirty="0" smtClean="0"/>
          </a:p>
          <a:p>
            <a:pPr>
              <a:buFont typeface="Wingdings" panose="05000000000000000000" pitchFamily="2" charset="2"/>
              <a:buChar char="§"/>
              <a:defRPr/>
            </a:pPr>
            <a:r>
              <a:rPr lang="de-CH" dirty="0"/>
              <a:t>Anmeldung bei schulischer Tagesbetreuung ist abhängig von verschiedenen Faktoren (Wohngemeinde, Asylstatus, Tätigkeit Eltern, andere Faktoren)</a:t>
            </a:r>
          </a:p>
          <a:p>
            <a:pPr>
              <a:buFont typeface="Wingdings" panose="05000000000000000000" pitchFamily="2" charset="2"/>
              <a:buChar char="§"/>
              <a:defRPr/>
            </a:pPr>
            <a:r>
              <a:rPr lang="de-CH" dirty="0"/>
              <a:t>Unsere Klientel lebt individuell (≠ betreutes Wohnen). Unser Einblick ins Familienleben ist begrenzt.</a:t>
            </a:r>
          </a:p>
          <a:p>
            <a:pPr>
              <a:buFont typeface="Wingdings" panose="05000000000000000000" pitchFamily="2" charset="2"/>
              <a:buChar char="§"/>
              <a:defRPr/>
            </a:pPr>
            <a:r>
              <a:rPr lang="de-CH" dirty="0"/>
              <a:t>Erste Ansprechpartner sind immer die Eltern.</a:t>
            </a:r>
          </a:p>
          <a:p>
            <a:pPr>
              <a:buFont typeface="Wingdings" panose="05000000000000000000" pitchFamily="2" charset="2"/>
              <a:buChar char="§"/>
              <a:defRPr/>
            </a:pPr>
            <a:r>
              <a:rPr lang="de-CH" dirty="0"/>
              <a:t>Wir als zahlende Stelle möchten gerne informiert werden, wenn sich die Familie nicht an die Vereinbarung mit der Betreuungsstelle hält (z.B. bei viele Absenzen der Kinder</a:t>
            </a:r>
            <a:r>
              <a:rPr lang="de-CH" dirty="0" smtClean="0"/>
              <a:t>).</a:t>
            </a:r>
            <a:endParaRPr lang="de-CH" altLang="de-DE" dirty="0"/>
          </a:p>
          <a:p>
            <a:pPr marL="0" indent="0">
              <a:buFontTx/>
              <a:buNone/>
              <a:defRPr/>
            </a:pPr>
            <a:endParaRPr lang="de-CH" altLang="de-DE" dirty="0" smtClean="0"/>
          </a:p>
          <a:p>
            <a:pPr marL="0" indent="0">
              <a:buFontTx/>
              <a:buNone/>
              <a:defRPr/>
            </a:pPr>
            <a:endParaRPr lang="de-CH" altLang="de-DE" dirty="0" smtClean="0"/>
          </a:p>
          <a:p>
            <a:pPr>
              <a:defRPr/>
            </a:pPr>
            <a:endParaRPr lang="de-CH" dirty="0"/>
          </a:p>
        </p:txBody>
      </p:sp>
      <p:sp>
        <p:nvSpPr>
          <p:cNvPr id="18436" name="Foliennummernplatzhalter 3"/>
          <p:cNvSpPr>
            <a:spLocks noGrp="1"/>
          </p:cNvSpPr>
          <p:nvPr>
            <p:ph type="sldNum" sz="quarter" idx="11"/>
          </p:nvPr>
        </p:nvSpPr>
        <p:spPr>
          <a:noFill/>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969696"/>
                </a:solidFill>
              </a:rPr>
              <a:t>16. Mai 2018  I  Seite </a:t>
            </a:r>
            <a:fld id="{41C1EB56-7071-461B-BDB5-8E8115F4C409}" type="slidenum">
              <a:rPr lang="de-CH" altLang="de-DE">
                <a:solidFill>
                  <a:srgbClr val="969696"/>
                </a:solidFill>
              </a:rPr>
              <a:pPr/>
              <a:t>32</a:t>
            </a:fld>
            <a:endParaRPr lang="de-CH" altLang="de-DE">
              <a:solidFill>
                <a:srgbClr val="969696"/>
              </a:solidFill>
            </a:endParaRPr>
          </a:p>
        </p:txBody>
      </p:sp>
    </p:spTree>
    <p:extLst>
      <p:ext uri="{BB962C8B-B14F-4D97-AF65-F5344CB8AC3E}">
        <p14:creationId xmlns:p14="http://schemas.microsoft.com/office/powerpoint/2010/main" val="40745650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Inhaltsplatzhalter 5"/>
          <p:cNvSpPr>
            <a:spLocks noGrp="1"/>
          </p:cNvSpPr>
          <p:nvPr>
            <p:ph idx="1"/>
          </p:nvPr>
        </p:nvSpPr>
        <p:spPr>
          <a:xfrm>
            <a:off x="376238" y="1323975"/>
            <a:ext cx="8388350" cy="4625975"/>
          </a:xfrm>
        </p:spPr>
        <p:txBody>
          <a:bodyPr/>
          <a:lstStyle/>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endParaRPr lang="de-CH" altLang="de-DE" sz="2800" smtClean="0">
              <a:latin typeface="Arial" charset="0"/>
              <a:cs typeface="Arial" charset="0"/>
            </a:endParaRPr>
          </a:p>
          <a:p>
            <a:pPr algn="ctr">
              <a:spcBef>
                <a:spcPct val="0"/>
              </a:spcBef>
            </a:pPr>
            <a:r>
              <a:rPr lang="de-CH" altLang="de-DE" sz="2800" smtClean="0">
                <a:latin typeface="Arial" charset="0"/>
                <a:cs typeface="Arial" charset="0"/>
              </a:rPr>
              <a:t>Fragen?</a:t>
            </a:r>
          </a:p>
        </p:txBody>
      </p:sp>
      <p:pic>
        <p:nvPicPr>
          <p:cNvPr id="19459" name="Picture 3" descr="fr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75" y="1323975"/>
            <a:ext cx="51720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umsplatzhalter 1"/>
          <p:cNvSpPr>
            <a:spLocks noGrp="1"/>
          </p:cNvSpPr>
          <p:nvPr>
            <p:ph type="dt" sz="quarter" idx="10"/>
          </p:nvPr>
        </p:nvSpPr>
        <p:spPr>
          <a:xfrm>
            <a:off x="6321425" y="409575"/>
            <a:ext cx="1670050" cy="230188"/>
          </a:xfrm>
        </p:spPr>
        <p:txBody>
          <a:bodyPr/>
          <a:lstStyle/>
          <a:p>
            <a:pPr>
              <a:defRPr/>
            </a:pPr>
            <a:r>
              <a:rPr lang="de-DE" dirty="0" smtClean="0"/>
              <a:t>16. Mai 2018</a:t>
            </a:r>
            <a:endParaRPr lang="de-CH" dirty="0"/>
          </a:p>
        </p:txBody>
      </p:sp>
      <p:sp>
        <p:nvSpPr>
          <p:cNvPr id="3" name="Foliennummernplatzhalter 2"/>
          <p:cNvSpPr>
            <a:spLocks noGrp="1"/>
          </p:cNvSpPr>
          <p:nvPr>
            <p:ph type="sldNum" sz="quarter" idx="12"/>
          </p:nvPr>
        </p:nvSpPr>
        <p:spPr>
          <a:xfrm>
            <a:off x="7812088" y="409575"/>
            <a:ext cx="847725" cy="230188"/>
          </a:xfrm>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de-CH" altLang="de-DE">
                <a:solidFill>
                  <a:srgbClr val="898989"/>
                </a:solidFill>
              </a:rPr>
              <a:t>I  Seite </a:t>
            </a:r>
            <a:fld id="{BB813E76-5E39-41DD-911D-0A726C1BB0F8}" type="slidenum">
              <a:rPr lang="de-CH" altLang="de-DE">
                <a:solidFill>
                  <a:srgbClr val="898989"/>
                </a:solidFill>
              </a:rPr>
              <a:pPr/>
              <a:t>33</a:t>
            </a:fld>
            <a:endParaRPr lang="de-CH" altLang="de-DE">
              <a:solidFill>
                <a:srgbClr val="898989"/>
              </a:solidFill>
            </a:endParaRPr>
          </a:p>
        </p:txBody>
      </p:sp>
    </p:spTree>
    <p:extLst>
      <p:ext uri="{BB962C8B-B14F-4D97-AF65-F5344CB8AC3E}">
        <p14:creationId xmlns:p14="http://schemas.microsoft.com/office/powerpoint/2010/main" val="2551063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332656"/>
            <a:ext cx="3709424" cy="746762"/>
          </a:xfrm>
        </p:spPr>
      </p:pic>
      <p:sp>
        <p:nvSpPr>
          <p:cNvPr id="5" name="Textfeld 4"/>
          <p:cNvSpPr txBox="1"/>
          <p:nvPr/>
        </p:nvSpPr>
        <p:spPr>
          <a:xfrm>
            <a:off x="739070" y="1484784"/>
            <a:ext cx="7704856" cy="4862870"/>
          </a:xfrm>
          <a:prstGeom prst="rect">
            <a:avLst/>
          </a:prstGeom>
          <a:noFill/>
        </p:spPr>
        <p:txBody>
          <a:bodyPr wrap="square" rtlCol="0">
            <a:spAutoFit/>
          </a:bodyPr>
          <a:lstStyle/>
          <a:p>
            <a:r>
              <a:rPr lang="de-CH" sz="3200" b="1" dirty="0"/>
              <a:t>Herzlichen Dank für die Aufmerksamkeit-</a:t>
            </a:r>
          </a:p>
          <a:p>
            <a:endParaRPr lang="de-CH" sz="2000" dirty="0"/>
          </a:p>
          <a:p>
            <a:r>
              <a:rPr lang="de-CH" sz="2400" dirty="0"/>
              <a:t>Diese wird nun reichlich belohnt:</a:t>
            </a:r>
          </a:p>
          <a:p>
            <a:endParaRPr lang="de-CH" sz="2400" dirty="0"/>
          </a:p>
          <a:p>
            <a:r>
              <a:rPr lang="de-CH" sz="2400" dirty="0"/>
              <a:t>Mit Austausch und </a:t>
            </a:r>
            <a:r>
              <a:rPr lang="de-CH" sz="2400" dirty="0" err="1"/>
              <a:t>Apéro</a:t>
            </a:r>
            <a:r>
              <a:rPr lang="de-CH" sz="2400"/>
              <a:t> und </a:t>
            </a:r>
            <a:r>
              <a:rPr lang="de-CH" sz="2400" dirty="0"/>
              <a:t>….</a:t>
            </a:r>
          </a:p>
          <a:p>
            <a:pPr marL="342900" indent="-342900">
              <a:buFont typeface="Arial" panose="020B0604020202020204" pitchFamily="34" charset="0"/>
              <a:buChar char="•"/>
            </a:pPr>
            <a:r>
              <a:rPr lang="de-CH" sz="2400" dirty="0"/>
              <a:t>Teilnahmebestätigung  </a:t>
            </a:r>
          </a:p>
          <a:p>
            <a:pPr marL="342900" indent="-342900">
              <a:buFont typeface="Arial" panose="020B0604020202020204" pitchFamily="34" charset="0"/>
              <a:buChar char="•"/>
            </a:pPr>
            <a:r>
              <a:rPr lang="de-CH" sz="2400" dirty="0"/>
              <a:t>Informationen </a:t>
            </a:r>
          </a:p>
          <a:p>
            <a:pPr marL="342900" indent="-342900">
              <a:buFont typeface="Arial" panose="020B0604020202020204" pitchFamily="34" charset="0"/>
              <a:buChar char="•"/>
            </a:pPr>
            <a:r>
              <a:rPr lang="de-CH" sz="2400" dirty="0"/>
              <a:t>Zeit für Fragen </a:t>
            </a:r>
          </a:p>
          <a:p>
            <a:pPr marL="342900" indent="-342900">
              <a:buFont typeface="Arial" panose="020B0604020202020204" pitchFamily="34" charset="0"/>
              <a:buChar char="•"/>
            </a:pPr>
            <a:r>
              <a:rPr lang="de-CH" sz="2400" dirty="0"/>
              <a:t>Rückmeldung</a:t>
            </a:r>
          </a:p>
          <a:p>
            <a:pPr marL="342900" indent="-342900">
              <a:buFont typeface="Arial" panose="020B0604020202020204" pitchFamily="34" charset="0"/>
              <a:buChar char="•"/>
            </a:pPr>
            <a:endParaRPr lang="de-CH" sz="2400" dirty="0"/>
          </a:p>
          <a:p>
            <a:pPr marL="342900" indent="-342900">
              <a:buFont typeface="Arial" panose="020B0604020202020204" pitchFamily="34" charset="0"/>
              <a:buChar char="•"/>
            </a:pPr>
            <a:endParaRPr lang="de-CH" sz="2400" dirty="0"/>
          </a:p>
          <a:p>
            <a:r>
              <a:rPr lang="de-CH" sz="2400" b="1" dirty="0"/>
              <a:t>Wir freuen uns, Sie am nächsten Anlass wiederzusehen!</a:t>
            </a:r>
          </a:p>
          <a:p>
            <a:endParaRPr lang="de-CH" dirty="0"/>
          </a:p>
        </p:txBody>
      </p:sp>
    </p:spTree>
    <p:extLst>
      <p:ext uri="{BB962C8B-B14F-4D97-AF65-F5344CB8AC3E}">
        <p14:creationId xmlns:p14="http://schemas.microsoft.com/office/powerpoint/2010/main" val="187190312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404664"/>
            <a:ext cx="3709424" cy="746762"/>
          </a:xfrm>
        </p:spPr>
      </p:pic>
      <p:sp>
        <p:nvSpPr>
          <p:cNvPr id="6" name="Textfeld 5"/>
          <p:cNvSpPr txBox="1"/>
          <p:nvPr/>
        </p:nvSpPr>
        <p:spPr>
          <a:xfrm>
            <a:off x="755576" y="1484784"/>
            <a:ext cx="7848872" cy="4327338"/>
          </a:xfrm>
          <a:prstGeom prst="rect">
            <a:avLst/>
          </a:prstGeom>
          <a:noFill/>
        </p:spPr>
        <p:txBody>
          <a:bodyPr wrap="square" rtlCol="0">
            <a:spAutoFit/>
          </a:bodyPr>
          <a:lstStyle/>
          <a:p>
            <a:pPr>
              <a:spcBef>
                <a:spcPct val="20000"/>
              </a:spcBef>
            </a:pPr>
            <a:r>
              <a:rPr lang="de-CH" sz="3200" dirty="0"/>
              <a:t>Der Verein fördert den Ausbau </a:t>
            </a:r>
          </a:p>
          <a:p>
            <a:pPr>
              <a:spcBef>
                <a:spcPct val="20000"/>
              </a:spcBef>
            </a:pPr>
            <a:r>
              <a:rPr lang="de-CH" sz="3200" dirty="0"/>
              <a:t>und die qualitative Weiterentwicklung </a:t>
            </a:r>
          </a:p>
          <a:p>
            <a:pPr>
              <a:spcBef>
                <a:spcPct val="20000"/>
              </a:spcBef>
            </a:pPr>
            <a:r>
              <a:rPr lang="de-CH" sz="3200" dirty="0"/>
              <a:t>von öffentlichen Tagesschulen und von schulischer Tagesbetreuung (‘Tagesschulen’) im Kanton Zürich.</a:t>
            </a:r>
          </a:p>
          <a:p>
            <a:pPr>
              <a:spcBef>
                <a:spcPct val="20000"/>
              </a:spcBef>
            </a:pPr>
            <a:r>
              <a:rPr lang="de-CH" sz="3200" dirty="0"/>
              <a:t>Der Verein ist Mitglied im Verein Bildung &amp; Betreuung, Schweizerischen Verband für schulische Tagesbetreuung.</a:t>
            </a:r>
          </a:p>
        </p:txBody>
      </p:sp>
    </p:spTree>
    <p:extLst>
      <p:ext uri="{BB962C8B-B14F-4D97-AF65-F5344CB8AC3E}">
        <p14:creationId xmlns:p14="http://schemas.microsoft.com/office/powerpoint/2010/main" val="15529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332656"/>
            <a:ext cx="3709424" cy="746762"/>
          </a:xfrm>
        </p:spPr>
      </p:pic>
      <p:sp>
        <p:nvSpPr>
          <p:cNvPr id="5" name="Textfeld 4"/>
          <p:cNvSpPr txBox="1"/>
          <p:nvPr/>
        </p:nvSpPr>
        <p:spPr>
          <a:xfrm>
            <a:off x="899592" y="1802433"/>
            <a:ext cx="7416824" cy="4524315"/>
          </a:xfrm>
          <a:prstGeom prst="rect">
            <a:avLst/>
          </a:prstGeom>
          <a:noFill/>
        </p:spPr>
        <p:txBody>
          <a:bodyPr wrap="square" rtlCol="0">
            <a:spAutoFit/>
          </a:bodyPr>
          <a:lstStyle/>
          <a:p>
            <a:r>
              <a:rPr lang="de-CH" sz="2400" b="1" dirty="0"/>
              <a:t>Angebot Regionalverband Bildung + Betreuung</a:t>
            </a:r>
          </a:p>
          <a:p>
            <a:r>
              <a:rPr lang="de-CH" sz="2400" b="1" dirty="0"/>
              <a:t> </a:t>
            </a:r>
          </a:p>
          <a:p>
            <a:pPr marL="342900" indent="-342900">
              <a:buFont typeface="Arial" panose="020B0604020202020204" pitchFamily="34" charset="0"/>
              <a:buChar char="•"/>
            </a:pPr>
            <a:r>
              <a:rPr lang="de-CH" sz="2400" dirty="0"/>
              <a:t>Vernetzung aller Akteure (Anlässe, Website, News)</a:t>
            </a:r>
          </a:p>
          <a:p>
            <a:pPr marL="342900" indent="-342900">
              <a:buFont typeface="Arial" panose="020B0604020202020204" pitchFamily="34" charset="0"/>
              <a:buChar char="•"/>
            </a:pPr>
            <a:r>
              <a:rPr lang="de-CH" sz="2400" dirty="0"/>
              <a:t>Links zu nützlichen Materialien</a:t>
            </a:r>
          </a:p>
          <a:p>
            <a:pPr marL="342900" indent="-342900">
              <a:buFont typeface="Arial" panose="020B0604020202020204" pitchFamily="34" charset="0"/>
              <a:buChar char="•"/>
            </a:pPr>
            <a:r>
              <a:rPr lang="de-CH" sz="2400" dirty="0"/>
              <a:t>Datenträger mit Material aus der Praxis </a:t>
            </a:r>
          </a:p>
          <a:p>
            <a:pPr marL="342900" indent="-342900">
              <a:buFont typeface="Arial" panose="020B0604020202020204" pitchFamily="34" charset="0"/>
              <a:buChar char="•"/>
            </a:pPr>
            <a:r>
              <a:rPr lang="de-CH" sz="2400" dirty="0"/>
              <a:t>Weiterbildungsangebote (Gewaltfreie Kommunikation)</a:t>
            </a:r>
          </a:p>
          <a:p>
            <a:pPr marL="342900" indent="-342900">
              <a:buFont typeface="Arial" panose="020B0604020202020204" pitchFamily="34" charset="0"/>
              <a:buChar char="•"/>
            </a:pPr>
            <a:r>
              <a:rPr lang="de-CH" sz="2400" dirty="0"/>
              <a:t>Beratung und Workshops für Schulen und Behörden</a:t>
            </a:r>
          </a:p>
          <a:p>
            <a:pPr marL="342900" indent="-342900">
              <a:buFont typeface="Arial" panose="020B0604020202020204" pitchFamily="34" charset="0"/>
              <a:buChar char="•"/>
            </a:pPr>
            <a:r>
              <a:rPr lang="de-CH" sz="2400" dirty="0" err="1"/>
              <a:t>Argumentarium</a:t>
            </a:r>
            <a:r>
              <a:rPr lang="de-CH" sz="2400" dirty="0"/>
              <a:t> für gute Betreuungsstrukturen</a:t>
            </a:r>
          </a:p>
          <a:p>
            <a:pPr marL="342900" indent="-342900">
              <a:buFont typeface="Arial" panose="020B0604020202020204" pitchFamily="34" charset="0"/>
              <a:buChar char="•"/>
            </a:pPr>
            <a:r>
              <a:rPr lang="de-CH" sz="2400" dirty="0"/>
              <a:t>Politisches Engagement </a:t>
            </a:r>
          </a:p>
          <a:p>
            <a:pPr marL="342900" indent="-342900">
              <a:buFont typeface="Arial" panose="020B0604020202020204" pitchFamily="34" charset="0"/>
              <a:buChar char="•"/>
            </a:pPr>
            <a:r>
              <a:rPr lang="de-CH" sz="2400" dirty="0"/>
              <a:t>Mitgliederversammlung &amp; Vernetzungsanlässe</a:t>
            </a:r>
          </a:p>
          <a:p>
            <a:r>
              <a:rPr lang="de-CH" sz="2400" dirty="0"/>
              <a:t>	</a:t>
            </a:r>
            <a:endParaRPr lang="de-CH" sz="2400" b="1" dirty="0"/>
          </a:p>
          <a:p>
            <a:endParaRPr lang="de-CH" sz="2400" b="1" dirty="0"/>
          </a:p>
        </p:txBody>
      </p:sp>
    </p:spTree>
    <p:extLst>
      <p:ext uri="{BB962C8B-B14F-4D97-AF65-F5344CB8AC3E}">
        <p14:creationId xmlns:p14="http://schemas.microsoft.com/office/powerpoint/2010/main" val="989090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476672"/>
            <a:ext cx="3709424" cy="746762"/>
          </a:xfrm>
        </p:spPr>
      </p:pic>
      <p:sp>
        <p:nvSpPr>
          <p:cNvPr id="6" name="Textfeld 5"/>
          <p:cNvSpPr txBox="1"/>
          <p:nvPr/>
        </p:nvSpPr>
        <p:spPr>
          <a:xfrm>
            <a:off x="827584" y="1772816"/>
            <a:ext cx="7488832" cy="3785652"/>
          </a:xfrm>
          <a:prstGeom prst="rect">
            <a:avLst/>
          </a:prstGeom>
          <a:noFill/>
        </p:spPr>
        <p:txBody>
          <a:bodyPr wrap="square" rtlCol="0">
            <a:spAutoFit/>
          </a:bodyPr>
          <a:lstStyle/>
          <a:p>
            <a:endParaRPr lang="de-CH" sz="2400" dirty="0"/>
          </a:p>
          <a:p>
            <a:r>
              <a:rPr lang="de-CH" sz="2400" b="1" dirty="0"/>
              <a:t>Ziele des heutigen Abends:</a:t>
            </a:r>
          </a:p>
          <a:p>
            <a:pPr marL="342900" indent="-342900">
              <a:buFontTx/>
              <a:buChar char="-"/>
            </a:pPr>
            <a:r>
              <a:rPr lang="de-CH" sz="2400" dirty="0"/>
              <a:t>Auseinandersetzung mit dem Thema Flüchtlinge</a:t>
            </a:r>
          </a:p>
          <a:p>
            <a:pPr marL="342900" indent="-342900">
              <a:buFontTx/>
              <a:buChar char="-"/>
            </a:pPr>
            <a:r>
              <a:rPr lang="de-CH" sz="2400" dirty="0"/>
              <a:t>Wissen um Hintergründe und Abläufe</a:t>
            </a:r>
          </a:p>
          <a:p>
            <a:pPr marL="342900" indent="-342900">
              <a:buFontTx/>
              <a:buChar char="-"/>
            </a:pPr>
            <a:r>
              <a:rPr lang="de-CH" sz="2400" dirty="0"/>
              <a:t>Resultierende Ansprüche an Schule und Betreuung</a:t>
            </a:r>
          </a:p>
          <a:p>
            <a:pPr marL="342900" indent="-342900">
              <a:buFontTx/>
              <a:buChar char="-"/>
            </a:pPr>
            <a:r>
              <a:rPr lang="de-CH" sz="2400" dirty="0"/>
              <a:t>Austausch zur praktischen Zusammenarbeit</a:t>
            </a:r>
          </a:p>
          <a:p>
            <a:pPr marL="342900" indent="-342900">
              <a:buFontTx/>
              <a:buChar char="-"/>
            </a:pPr>
            <a:r>
              <a:rPr lang="de-CH" sz="2400" dirty="0"/>
              <a:t>Austausch von </a:t>
            </a:r>
            <a:r>
              <a:rPr lang="de-CH" sz="2400" dirty="0" err="1"/>
              <a:t>Know-How</a:t>
            </a:r>
            <a:r>
              <a:rPr lang="de-CH" sz="2400" dirty="0"/>
              <a:t> und Erfahrungen</a:t>
            </a:r>
          </a:p>
          <a:p>
            <a:pPr marL="342900" indent="-342900">
              <a:buFontTx/>
              <a:buChar char="-"/>
            </a:pPr>
            <a:r>
              <a:rPr lang="de-CH" sz="2400" dirty="0"/>
              <a:t>Ermutigung für Arbeit vor Ort</a:t>
            </a:r>
          </a:p>
          <a:p>
            <a:pPr marL="342900" indent="-342900">
              <a:buFontTx/>
              <a:buChar char="-"/>
            </a:pPr>
            <a:r>
              <a:rPr lang="de-CH" sz="2400" dirty="0"/>
              <a:t>Vernetzung von Personen und Institutionen </a:t>
            </a:r>
          </a:p>
          <a:p>
            <a:pPr marL="342900" indent="-342900">
              <a:buFontTx/>
              <a:buChar char="-"/>
            </a:pPr>
            <a:endParaRPr lang="de-CH" sz="2400" dirty="0"/>
          </a:p>
        </p:txBody>
      </p:sp>
    </p:spTree>
    <p:extLst>
      <p:ext uri="{BB962C8B-B14F-4D97-AF65-F5344CB8AC3E}">
        <p14:creationId xmlns:p14="http://schemas.microsoft.com/office/powerpoint/2010/main" val="42948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33400" y="1522413"/>
            <a:ext cx="7772400" cy="1619250"/>
          </a:xfrm>
        </p:spPr>
        <p:txBody>
          <a:bodyPr/>
          <a:lstStyle/>
          <a:p>
            <a:pPr algn="ctr" eaLnBrk="1" hangingPunct="1">
              <a:defRPr/>
            </a:pPr>
            <a:r>
              <a:rPr lang="de-DE" altLang="de-DE" sz="4000" dirty="0"/>
              <a:t>Flucht und Asyl in der Schweiz</a:t>
            </a:r>
            <a:endParaRPr lang="de-DE" altLang="de-DE" dirty="0">
              <a:solidFill>
                <a:schemeClr val="tx1"/>
              </a:solidFill>
              <a:latin typeface="+mn-lt"/>
              <a:ea typeface="+mn-ea"/>
              <a:cs typeface="+mn-cs"/>
            </a:endParaRPr>
          </a:p>
        </p:txBody>
      </p:sp>
      <p:sp>
        <p:nvSpPr>
          <p:cNvPr id="5123" name="Rectangle 3"/>
          <p:cNvSpPr>
            <a:spLocks noGrp="1" noChangeArrowheads="1"/>
          </p:cNvSpPr>
          <p:nvPr>
            <p:ph type="subTitle" idx="1"/>
          </p:nvPr>
        </p:nvSpPr>
        <p:spPr>
          <a:xfrm>
            <a:off x="533400" y="4005263"/>
            <a:ext cx="7772400" cy="2243137"/>
          </a:xfrm>
        </p:spPr>
        <p:txBody>
          <a:bodyPr>
            <a:normAutofit lnSpcReduction="10000"/>
          </a:bodyPr>
          <a:lstStyle/>
          <a:p>
            <a:pPr algn="ctr" eaLnBrk="1" hangingPunct="1">
              <a:buFontTx/>
              <a:buNone/>
            </a:pPr>
            <a:endParaRPr lang="de-DE" altLang="de-DE" b="1"/>
          </a:p>
          <a:p>
            <a:pPr eaLnBrk="1" hangingPunct="1">
              <a:buFontTx/>
              <a:buNone/>
            </a:pPr>
            <a:endParaRPr lang="de-DE" altLang="de-DE"/>
          </a:p>
          <a:p>
            <a:pPr eaLnBrk="1" hangingPunct="1">
              <a:buFontTx/>
              <a:buNone/>
            </a:pPr>
            <a:r>
              <a:rPr lang="de-DE" altLang="de-DE"/>
              <a:t>Priska Alldis</a:t>
            </a:r>
          </a:p>
          <a:p>
            <a:pPr eaLnBrk="1" hangingPunct="1">
              <a:buFontTx/>
              <a:buNone/>
            </a:pPr>
            <a:r>
              <a:rPr lang="de-DE" altLang="de-DE"/>
              <a:t>Fachstelle Flüchtlinge Caritas Zürich</a:t>
            </a:r>
          </a:p>
        </p:txBody>
      </p:sp>
    </p:spTree>
    <p:extLst>
      <p:ext uri="{BB962C8B-B14F-4D97-AF65-F5344CB8AC3E}">
        <p14:creationId xmlns:p14="http://schemas.microsoft.com/office/powerpoint/2010/main" val="384205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533400" y="1268413"/>
            <a:ext cx="7772400" cy="936625"/>
          </a:xfrm>
        </p:spPr>
        <p:txBody>
          <a:bodyPr>
            <a:normAutofit fontScale="90000"/>
          </a:bodyPr>
          <a:lstStyle/>
          <a:p>
            <a:pPr algn="ctr"/>
            <a:r>
              <a:rPr lang="de-CH" altLang="de-DE"/>
              <a:t>90% der Flüchtenden </a:t>
            </a:r>
            <a:br>
              <a:rPr lang="de-CH" altLang="de-DE"/>
            </a:br>
            <a:r>
              <a:rPr lang="de-CH" altLang="de-DE"/>
              <a:t>bleiben in der Herkunftsregion</a:t>
            </a:r>
          </a:p>
        </p:txBody>
      </p:sp>
      <p:pic>
        <p:nvPicPr>
          <p:cNvPr id="7171" name="Inhaltsplatzhalt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89013" y="2420938"/>
            <a:ext cx="6642100" cy="3887787"/>
          </a:xfrm>
        </p:spPr>
      </p:pic>
    </p:spTree>
    <p:extLst>
      <p:ext uri="{BB962C8B-B14F-4D97-AF65-F5344CB8AC3E}">
        <p14:creationId xmlns:p14="http://schemas.microsoft.com/office/powerpoint/2010/main" val="202388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 1" descr="http://images.geosmile.de/produkt.php?pid=100348164&amp;sid=v&amp;gid=800"/>
          <p:cNvPicPr>
            <a:picLocks noChangeAspect="1" noChangeArrowheads="1"/>
          </p:cNvPicPr>
          <p:nvPr/>
        </p:nvPicPr>
        <p:blipFill>
          <a:blip r:embed="rId3">
            <a:extLst>
              <a:ext uri="{28A0092B-C50C-407E-A947-70E740481C1C}">
                <a14:useLocalDpi xmlns:a14="http://schemas.microsoft.com/office/drawing/2010/main" val="0"/>
              </a:ext>
            </a:extLst>
          </a:blip>
          <a:srcRect l="1813" r="2238" b="2887"/>
          <a:stretch>
            <a:fillRect/>
          </a:stretch>
        </p:blipFill>
        <p:spPr bwMode="auto">
          <a:xfrm>
            <a:off x="688975" y="1268413"/>
            <a:ext cx="7885113"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62994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Bildschirmpräsentation (4:3)</PresentationFormat>
  <Paragraphs>393</Paragraphs>
  <Slides>34</Slides>
  <Notes>20</Notes>
  <HiddenSlides>1</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Larissa</vt:lpstr>
      <vt:lpstr>  </vt:lpstr>
      <vt:lpstr>PowerPoint-Präsentation</vt:lpstr>
      <vt:lpstr>PowerPoint-Präsentation</vt:lpstr>
      <vt:lpstr>PowerPoint-Präsentation</vt:lpstr>
      <vt:lpstr>PowerPoint-Präsentation</vt:lpstr>
      <vt:lpstr>PowerPoint-Präsentation</vt:lpstr>
      <vt:lpstr>Flucht und Asyl in der Schweiz</vt:lpstr>
      <vt:lpstr>90% der Flüchtenden  bleiben in der Herkunftsregion</vt:lpstr>
      <vt:lpstr>PowerPoint-Präsentation</vt:lpstr>
      <vt:lpstr>Empfangs- und Verfahrenszentren (EVZ)</vt:lpstr>
      <vt:lpstr>EVZ Kreuzlingen</vt:lpstr>
      <vt:lpstr>Durchgangszentren (DZ) </vt:lpstr>
      <vt:lpstr>Unterkunft in den Gemeinden</vt:lpstr>
      <vt:lpstr>Asylgesetz Artikel 3: Flüchtlingsbegriff</vt:lpstr>
      <vt:lpstr>Asyl: Ja oder Nein?</vt:lpstr>
      <vt:lpstr>Aufenthaltskategorien  </vt:lpstr>
      <vt:lpstr>Aufenthaltskategorien</vt:lpstr>
      <vt:lpstr>Aufenthaltskategorien</vt:lpstr>
      <vt:lpstr>PowerPoint-Präsentation</vt:lpstr>
      <vt:lpstr>Notunterkunft und Nothilfe</vt:lpstr>
      <vt:lpstr>Dublin Übereinkommen</vt:lpstr>
      <vt:lpstr>Resettlement Programm </vt:lpstr>
      <vt:lpstr>(Arbeits-) Alltag mit Flüchtlingen   AOZ Sozialberatung und Asylbetreuung   </vt:lpstr>
      <vt:lpstr>Ablauf</vt:lpstr>
      <vt:lpstr>AOZ</vt:lpstr>
      <vt:lpstr>Asylwesen Schweiz</vt:lpstr>
      <vt:lpstr>PowerPoint-Präsentation</vt:lpstr>
      <vt:lpstr>Arbeitsalltag mit Flüchtlingen / Leistungen AOZ Sozialberatung &amp; Asylbetreuung</vt:lpstr>
      <vt:lpstr>Leistungen AOZ Sozialberatung und Asylbetreuung</vt:lpstr>
      <vt:lpstr>PowerPoint-Präsentation</vt:lpstr>
      <vt:lpstr>PowerPoint-Präsentation</vt:lpstr>
      <vt:lpstr>Zusammenarbeit mit den schulischer Tagesbetreuung</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B.Omoruyi</dc:creator>
  <cp:lastModifiedBy>B.Omoruyi</cp:lastModifiedBy>
  <cp:revision>48</cp:revision>
  <cp:lastPrinted>2014-11-20T10:31:15Z</cp:lastPrinted>
  <dcterms:created xsi:type="dcterms:W3CDTF">2014-11-19T19:27:06Z</dcterms:created>
  <dcterms:modified xsi:type="dcterms:W3CDTF">2018-05-16T16:48:26Z</dcterms:modified>
</cp:coreProperties>
</file>