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5"/>
  </p:handoutMasterIdLst>
  <p:sldIdLst>
    <p:sldId id="256" r:id="rId2"/>
    <p:sldId id="257" r:id="rId3"/>
    <p:sldId id="258" r:id="rId4"/>
    <p:sldId id="259" r:id="rId5"/>
    <p:sldId id="260" r:id="rId6"/>
    <p:sldId id="261" r:id="rId7"/>
    <p:sldId id="262" r:id="rId8"/>
    <p:sldId id="264" r:id="rId9"/>
    <p:sldId id="263" r:id="rId10"/>
    <p:sldId id="265" r:id="rId11"/>
    <p:sldId id="277" r:id="rId12"/>
    <p:sldId id="266" r:id="rId13"/>
    <p:sldId id="267" r:id="rId14"/>
    <p:sldId id="268" r:id="rId15"/>
    <p:sldId id="269" r:id="rId16"/>
    <p:sldId id="270" r:id="rId17"/>
    <p:sldId id="271" r:id="rId18"/>
    <p:sldId id="272" r:id="rId19"/>
    <p:sldId id="273" r:id="rId20"/>
    <p:sldId id="274" r:id="rId21"/>
    <p:sldId id="275" r:id="rId22"/>
    <p:sldId id="276" r:id="rId23"/>
    <p:sldId id="278" r:id="rId24"/>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208E2728-ED39-45EE-A57B-2E9A0D4D3E82}">
          <p14:sldIdLst>
            <p14:sldId id="256"/>
          </p14:sldIdLst>
        </p14:section>
        <p14:section name="Abschnitt ohne Titel" id="{4B28A751-C439-416D-9401-9000248E34B4}">
          <p14:sldIdLst>
            <p14:sldId id="257"/>
            <p14:sldId id="258"/>
            <p14:sldId id="259"/>
            <p14:sldId id="260"/>
            <p14:sldId id="261"/>
            <p14:sldId id="262"/>
            <p14:sldId id="264"/>
            <p14:sldId id="263"/>
            <p14:sldId id="265"/>
            <p14:sldId id="277"/>
            <p14:sldId id="266"/>
            <p14:sldId id="267"/>
            <p14:sldId id="268"/>
            <p14:sldId id="269"/>
            <p14:sldId id="270"/>
            <p14:sldId id="271"/>
            <p14:sldId id="272"/>
            <p14:sldId id="273"/>
            <p14:sldId id="274"/>
            <p14:sldId id="275"/>
            <p14:sldId id="276"/>
            <p14:sldId id="27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66" d="100"/>
          <a:sy n="66" d="100"/>
        </p:scale>
        <p:origin x="-1506" y="-1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7F3C1F2-BA58-4A3E-B1CD-6D415F337BDD}" type="datetimeFigureOut">
              <a:rPr lang="de-CH" smtClean="0"/>
              <a:t>24.11.2014</a:t>
            </a:fld>
            <a:endParaRPr lang="de-CH"/>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FE3F941-2CE3-41D8-A6AF-BE7EB4A39815}" type="slidenum">
              <a:rPr lang="de-CH" smtClean="0"/>
              <a:t>‹Nr.›</a:t>
            </a:fld>
            <a:endParaRPr lang="de-CH"/>
          </a:p>
        </p:txBody>
      </p:sp>
    </p:spTree>
    <p:extLst>
      <p:ext uri="{BB962C8B-B14F-4D97-AF65-F5344CB8AC3E}">
        <p14:creationId xmlns:p14="http://schemas.microsoft.com/office/powerpoint/2010/main" val="18598368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3C5EB4DB-B9B8-46B5-A249-E56FEE5592DC}" type="datetimeFigureOut">
              <a:rPr lang="de-CH" smtClean="0"/>
              <a:t>24.11.2014</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F2ADC8A7-BBE6-4D5D-B8C9-E31F0B4F60F9}" type="slidenum">
              <a:rPr lang="de-CH" smtClean="0"/>
              <a:t>‹Nr.›</a:t>
            </a:fld>
            <a:endParaRPr lang="de-CH"/>
          </a:p>
        </p:txBody>
      </p:sp>
    </p:spTree>
    <p:extLst>
      <p:ext uri="{BB962C8B-B14F-4D97-AF65-F5344CB8AC3E}">
        <p14:creationId xmlns:p14="http://schemas.microsoft.com/office/powerpoint/2010/main" val="148387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3C5EB4DB-B9B8-46B5-A249-E56FEE5592DC}" type="datetimeFigureOut">
              <a:rPr lang="de-CH" smtClean="0"/>
              <a:t>24.11.2014</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F2ADC8A7-BBE6-4D5D-B8C9-E31F0B4F60F9}" type="slidenum">
              <a:rPr lang="de-CH" smtClean="0"/>
              <a:t>‹Nr.›</a:t>
            </a:fld>
            <a:endParaRPr lang="de-CH"/>
          </a:p>
        </p:txBody>
      </p:sp>
    </p:spTree>
    <p:extLst>
      <p:ext uri="{BB962C8B-B14F-4D97-AF65-F5344CB8AC3E}">
        <p14:creationId xmlns:p14="http://schemas.microsoft.com/office/powerpoint/2010/main" val="1643550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3C5EB4DB-B9B8-46B5-A249-E56FEE5592DC}" type="datetimeFigureOut">
              <a:rPr lang="de-CH" smtClean="0"/>
              <a:t>24.11.2014</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F2ADC8A7-BBE6-4D5D-B8C9-E31F0B4F60F9}" type="slidenum">
              <a:rPr lang="de-CH" smtClean="0"/>
              <a:t>‹Nr.›</a:t>
            </a:fld>
            <a:endParaRPr lang="de-CH"/>
          </a:p>
        </p:txBody>
      </p:sp>
    </p:spTree>
    <p:extLst>
      <p:ext uri="{BB962C8B-B14F-4D97-AF65-F5344CB8AC3E}">
        <p14:creationId xmlns:p14="http://schemas.microsoft.com/office/powerpoint/2010/main" val="843024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3C5EB4DB-B9B8-46B5-A249-E56FEE5592DC}" type="datetimeFigureOut">
              <a:rPr lang="de-CH" smtClean="0"/>
              <a:t>24.11.2014</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F2ADC8A7-BBE6-4D5D-B8C9-E31F0B4F60F9}" type="slidenum">
              <a:rPr lang="de-CH" smtClean="0"/>
              <a:t>‹Nr.›</a:t>
            </a:fld>
            <a:endParaRPr lang="de-CH"/>
          </a:p>
        </p:txBody>
      </p:sp>
    </p:spTree>
    <p:extLst>
      <p:ext uri="{BB962C8B-B14F-4D97-AF65-F5344CB8AC3E}">
        <p14:creationId xmlns:p14="http://schemas.microsoft.com/office/powerpoint/2010/main" val="1683038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3C5EB4DB-B9B8-46B5-A249-E56FEE5592DC}" type="datetimeFigureOut">
              <a:rPr lang="de-CH" smtClean="0"/>
              <a:t>24.11.2014</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F2ADC8A7-BBE6-4D5D-B8C9-E31F0B4F60F9}" type="slidenum">
              <a:rPr lang="de-CH" smtClean="0"/>
              <a:t>‹Nr.›</a:t>
            </a:fld>
            <a:endParaRPr lang="de-CH"/>
          </a:p>
        </p:txBody>
      </p:sp>
    </p:spTree>
    <p:extLst>
      <p:ext uri="{BB962C8B-B14F-4D97-AF65-F5344CB8AC3E}">
        <p14:creationId xmlns:p14="http://schemas.microsoft.com/office/powerpoint/2010/main" val="3322657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3C5EB4DB-B9B8-46B5-A249-E56FEE5592DC}" type="datetimeFigureOut">
              <a:rPr lang="de-CH" smtClean="0"/>
              <a:t>24.11.2014</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F2ADC8A7-BBE6-4D5D-B8C9-E31F0B4F60F9}" type="slidenum">
              <a:rPr lang="de-CH" smtClean="0"/>
              <a:t>‹Nr.›</a:t>
            </a:fld>
            <a:endParaRPr lang="de-CH"/>
          </a:p>
        </p:txBody>
      </p:sp>
    </p:spTree>
    <p:extLst>
      <p:ext uri="{BB962C8B-B14F-4D97-AF65-F5344CB8AC3E}">
        <p14:creationId xmlns:p14="http://schemas.microsoft.com/office/powerpoint/2010/main" val="2150339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3C5EB4DB-B9B8-46B5-A249-E56FEE5592DC}" type="datetimeFigureOut">
              <a:rPr lang="de-CH" smtClean="0"/>
              <a:t>24.11.2014</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F2ADC8A7-BBE6-4D5D-B8C9-E31F0B4F60F9}" type="slidenum">
              <a:rPr lang="de-CH" smtClean="0"/>
              <a:t>‹Nr.›</a:t>
            </a:fld>
            <a:endParaRPr lang="de-CH"/>
          </a:p>
        </p:txBody>
      </p:sp>
    </p:spTree>
    <p:extLst>
      <p:ext uri="{BB962C8B-B14F-4D97-AF65-F5344CB8AC3E}">
        <p14:creationId xmlns:p14="http://schemas.microsoft.com/office/powerpoint/2010/main" val="2217527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3C5EB4DB-B9B8-46B5-A249-E56FEE5592DC}" type="datetimeFigureOut">
              <a:rPr lang="de-CH" smtClean="0"/>
              <a:t>24.11.2014</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F2ADC8A7-BBE6-4D5D-B8C9-E31F0B4F60F9}" type="slidenum">
              <a:rPr lang="de-CH" smtClean="0"/>
              <a:t>‹Nr.›</a:t>
            </a:fld>
            <a:endParaRPr lang="de-CH"/>
          </a:p>
        </p:txBody>
      </p:sp>
    </p:spTree>
    <p:extLst>
      <p:ext uri="{BB962C8B-B14F-4D97-AF65-F5344CB8AC3E}">
        <p14:creationId xmlns:p14="http://schemas.microsoft.com/office/powerpoint/2010/main" val="187372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C5EB4DB-B9B8-46B5-A249-E56FEE5592DC}" type="datetimeFigureOut">
              <a:rPr lang="de-CH" smtClean="0"/>
              <a:t>24.11.2014</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F2ADC8A7-BBE6-4D5D-B8C9-E31F0B4F60F9}" type="slidenum">
              <a:rPr lang="de-CH" smtClean="0"/>
              <a:t>‹Nr.›</a:t>
            </a:fld>
            <a:endParaRPr lang="de-CH"/>
          </a:p>
        </p:txBody>
      </p:sp>
    </p:spTree>
    <p:extLst>
      <p:ext uri="{BB962C8B-B14F-4D97-AF65-F5344CB8AC3E}">
        <p14:creationId xmlns:p14="http://schemas.microsoft.com/office/powerpoint/2010/main" val="351873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3C5EB4DB-B9B8-46B5-A249-E56FEE5592DC}" type="datetimeFigureOut">
              <a:rPr lang="de-CH" smtClean="0"/>
              <a:t>24.11.2014</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F2ADC8A7-BBE6-4D5D-B8C9-E31F0B4F60F9}" type="slidenum">
              <a:rPr lang="de-CH" smtClean="0"/>
              <a:t>‹Nr.›</a:t>
            </a:fld>
            <a:endParaRPr lang="de-CH"/>
          </a:p>
        </p:txBody>
      </p:sp>
    </p:spTree>
    <p:extLst>
      <p:ext uri="{BB962C8B-B14F-4D97-AF65-F5344CB8AC3E}">
        <p14:creationId xmlns:p14="http://schemas.microsoft.com/office/powerpoint/2010/main" val="3729842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3C5EB4DB-B9B8-46B5-A249-E56FEE5592DC}" type="datetimeFigureOut">
              <a:rPr lang="de-CH" smtClean="0"/>
              <a:t>24.11.2014</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F2ADC8A7-BBE6-4D5D-B8C9-E31F0B4F60F9}" type="slidenum">
              <a:rPr lang="de-CH" smtClean="0"/>
              <a:t>‹Nr.›</a:t>
            </a:fld>
            <a:endParaRPr lang="de-CH"/>
          </a:p>
        </p:txBody>
      </p:sp>
    </p:spTree>
    <p:extLst>
      <p:ext uri="{BB962C8B-B14F-4D97-AF65-F5344CB8AC3E}">
        <p14:creationId xmlns:p14="http://schemas.microsoft.com/office/powerpoint/2010/main" val="2843612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5EB4DB-B9B8-46B5-A249-E56FEE5592DC}" type="datetimeFigureOut">
              <a:rPr lang="de-CH" smtClean="0"/>
              <a:t>24.11.2014</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DC8A7-BBE6-4D5D-B8C9-E31F0B4F60F9}" type="slidenum">
              <a:rPr lang="de-CH" smtClean="0"/>
              <a:t>‹Nr.›</a:t>
            </a:fld>
            <a:endParaRPr lang="de-CH"/>
          </a:p>
        </p:txBody>
      </p:sp>
    </p:spTree>
    <p:extLst>
      <p:ext uri="{BB962C8B-B14F-4D97-AF65-F5344CB8AC3E}">
        <p14:creationId xmlns:p14="http://schemas.microsoft.com/office/powerpoint/2010/main" val="2492292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4.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CH" dirty="0" smtClean="0"/>
              <a:t>  </a:t>
            </a:r>
            <a:endParaRPr lang="de-CH" dirty="0"/>
          </a:p>
        </p:txBody>
      </p:sp>
      <p:sp>
        <p:nvSpPr>
          <p:cNvPr id="3" name="Untertitel 2"/>
          <p:cNvSpPr>
            <a:spLocks noGrp="1"/>
          </p:cNvSpPr>
          <p:nvPr>
            <p:ph type="subTitle" idx="1"/>
          </p:nvPr>
        </p:nvSpPr>
        <p:spPr>
          <a:xfrm>
            <a:off x="899592" y="1844824"/>
            <a:ext cx="7776864" cy="3793976"/>
          </a:xfrm>
        </p:spPr>
        <p:txBody>
          <a:bodyPr/>
          <a:lstStyle/>
          <a:p>
            <a:r>
              <a:rPr lang="de-CH" dirty="0" smtClean="0"/>
              <a:t>Herzlich willkommen am Vernetzungsanlass </a:t>
            </a:r>
            <a:endParaRPr lang="de-CH" dirty="0"/>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282" y="2204864"/>
            <a:ext cx="7363892" cy="2536988"/>
          </a:xfrm>
          <a:prstGeom prst="rect">
            <a:avLst/>
          </a:prstGeom>
        </p:spPr>
      </p:pic>
    </p:spTree>
    <p:extLst>
      <p:ext uri="{BB962C8B-B14F-4D97-AF65-F5344CB8AC3E}">
        <p14:creationId xmlns:p14="http://schemas.microsoft.com/office/powerpoint/2010/main" val="951327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6528" y="2563657"/>
            <a:ext cx="2267398" cy="37757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Inhaltsplatzhalt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771800" y="332656"/>
            <a:ext cx="3709424" cy="746762"/>
          </a:xfrm>
        </p:spPr>
      </p:pic>
      <p:sp>
        <p:nvSpPr>
          <p:cNvPr id="5" name="Textfeld 4"/>
          <p:cNvSpPr txBox="1"/>
          <p:nvPr/>
        </p:nvSpPr>
        <p:spPr>
          <a:xfrm>
            <a:off x="739070" y="1484784"/>
            <a:ext cx="7704856" cy="5170646"/>
          </a:xfrm>
          <a:prstGeom prst="rect">
            <a:avLst/>
          </a:prstGeom>
          <a:noFill/>
        </p:spPr>
        <p:txBody>
          <a:bodyPr wrap="square" rtlCol="0">
            <a:spAutoFit/>
          </a:bodyPr>
          <a:lstStyle/>
          <a:p>
            <a:endParaRPr lang="de-CH" sz="3200" b="1" dirty="0" smtClean="0"/>
          </a:p>
          <a:p>
            <a:r>
              <a:rPr lang="de-CH" sz="3200" b="1" dirty="0" smtClean="0"/>
              <a:t>Die Dialogsonne </a:t>
            </a:r>
          </a:p>
          <a:p>
            <a:r>
              <a:rPr lang="de-CH" sz="2400" dirty="0" smtClean="0"/>
              <a:t>nach Denis Marcel </a:t>
            </a:r>
            <a:r>
              <a:rPr lang="de-CH" sz="2400" dirty="0" err="1" smtClean="0"/>
              <a:t>Bitterli</a:t>
            </a:r>
            <a:r>
              <a:rPr lang="de-CH" sz="2400" dirty="0" smtClean="0"/>
              <a:t> - Friedensbüro Basel</a:t>
            </a:r>
          </a:p>
          <a:p>
            <a:endParaRPr lang="de-CH" sz="2000" dirty="0" smtClean="0"/>
          </a:p>
          <a:p>
            <a:r>
              <a:rPr lang="de-CH" sz="2000" dirty="0" smtClean="0"/>
              <a:t>Schulleiter, Präsident </a:t>
            </a:r>
            <a:r>
              <a:rPr lang="de-CH" sz="2000" dirty="0"/>
              <a:t>vom Europäischen Berufsverband für Eigenständige Mediation (EBEM) sowie Mitglied vom </a:t>
            </a:r>
            <a:endParaRPr lang="de-CH" sz="2000" dirty="0" smtClean="0"/>
          </a:p>
          <a:p>
            <a:r>
              <a:rPr lang="de-CH" sz="2000" dirty="0" smtClean="0"/>
              <a:t>Schweizerischen </a:t>
            </a:r>
            <a:r>
              <a:rPr lang="de-CH" sz="2000" dirty="0"/>
              <a:t>Dachverband Mediation (SDM), von der </a:t>
            </a:r>
            <a:endParaRPr lang="de-CH" sz="2000" dirty="0" smtClean="0"/>
          </a:p>
          <a:p>
            <a:r>
              <a:rPr lang="de-CH" sz="2000" dirty="0" smtClean="0"/>
              <a:t>deutschen </a:t>
            </a:r>
            <a:r>
              <a:rPr lang="de-CH" sz="2000" dirty="0"/>
              <a:t>Gesellschaft für Mediation (DGM) und </a:t>
            </a:r>
            <a:r>
              <a:rPr lang="de-CH" sz="2000" dirty="0" smtClean="0"/>
              <a:t>vom</a:t>
            </a:r>
          </a:p>
          <a:p>
            <a:r>
              <a:rPr lang="de-CH" sz="2000" dirty="0" err="1" smtClean="0"/>
              <a:t>trinationalen</a:t>
            </a:r>
            <a:r>
              <a:rPr lang="de-CH" sz="2000" dirty="0" smtClean="0"/>
              <a:t> </a:t>
            </a:r>
            <a:r>
              <a:rPr lang="de-CH" sz="2000" dirty="0"/>
              <a:t>Mediationsverband </a:t>
            </a:r>
            <a:r>
              <a:rPr lang="de-CH" sz="2000" dirty="0" smtClean="0"/>
              <a:t>DACH. Momentan in </a:t>
            </a:r>
          </a:p>
          <a:p>
            <a:r>
              <a:rPr lang="de-CH" sz="2000" dirty="0" smtClean="0"/>
              <a:t>der Leitung des Basler Marionettentheaters.</a:t>
            </a:r>
          </a:p>
          <a:p>
            <a:endParaRPr lang="de-CH" sz="2000" dirty="0"/>
          </a:p>
          <a:p>
            <a:r>
              <a:rPr lang="de-CH" sz="2000" dirty="0" smtClean="0"/>
              <a:t>Informationen: www.friedensbuerobasel.ch</a:t>
            </a:r>
          </a:p>
          <a:p>
            <a:endParaRPr lang="de-CH" sz="2000" dirty="0"/>
          </a:p>
          <a:p>
            <a:endParaRPr lang="de-CH" sz="2400" dirty="0" smtClean="0"/>
          </a:p>
          <a:p>
            <a:endParaRPr lang="de-CH" dirty="0"/>
          </a:p>
        </p:txBody>
      </p:sp>
    </p:spTree>
    <p:extLst>
      <p:ext uri="{BB962C8B-B14F-4D97-AF65-F5344CB8AC3E}">
        <p14:creationId xmlns:p14="http://schemas.microsoft.com/office/powerpoint/2010/main" val="187190312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77500" lnSpcReduction="20000"/>
          </a:bodyPr>
          <a:lstStyle/>
          <a:p>
            <a:pPr marL="0" indent="0">
              <a:buNone/>
            </a:pPr>
            <a:r>
              <a:rPr lang="de-CH" dirty="0" smtClean="0"/>
              <a:t>Was versteht man unter Dialog? </a:t>
            </a:r>
          </a:p>
          <a:p>
            <a:pPr marL="0" indent="0">
              <a:buNone/>
            </a:pPr>
            <a:r>
              <a:rPr lang="de-CH" sz="3600" b="1" dirty="0" smtClean="0"/>
              <a:t>Dialog  </a:t>
            </a:r>
            <a:r>
              <a:rPr lang="de-CH" sz="3600" b="1" dirty="0"/>
              <a:t>ist das beziehungsvolle Gespräch</a:t>
            </a:r>
            <a:r>
              <a:rPr lang="de-CH" sz="3600" b="1" dirty="0" smtClean="0"/>
              <a:t>.</a:t>
            </a:r>
          </a:p>
          <a:p>
            <a:pPr marL="0" indent="0">
              <a:buNone/>
            </a:pPr>
            <a:endParaRPr lang="de-CH" sz="3600" b="1" dirty="0"/>
          </a:p>
          <a:p>
            <a:pPr marL="0" indent="0">
              <a:buNone/>
            </a:pPr>
            <a:r>
              <a:rPr lang="de-CH" sz="3600" b="1" dirty="0"/>
              <a:t>Der Dialog ist die Grundlage für ein erfolgreiches Miteinander.</a:t>
            </a:r>
          </a:p>
          <a:p>
            <a:pPr marL="0" indent="0">
              <a:buNone/>
            </a:pPr>
            <a:r>
              <a:rPr lang="de-CH" dirty="0"/>
              <a:t>Da sich die Welt stetig im Wandel </a:t>
            </a:r>
            <a:r>
              <a:rPr lang="de-CH" dirty="0" smtClean="0"/>
              <a:t>befindet, </a:t>
            </a:r>
            <a:r>
              <a:rPr lang="de-CH" dirty="0"/>
              <a:t>muss das Zusammenleben sowohl im Privaten wie auch im Beruflichen und im Öffentlichen ausgehandelt werden. Im Streben nach Konsens liegt die Chance für den persönlichen und den gesellschaftlichen Fortschritt.  Dialog ist Beziehung, ein Werkzeug </a:t>
            </a:r>
            <a:r>
              <a:rPr lang="de-CH" dirty="0" smtClean="0"/>
              <a:t>des </a:t>
            </a:r>
            <a:r>
              <a:rPr lang="de-CH" dirty="0"/>
              <a:t>Wandels und die Basis für die gesellschaftliche Entwicklung. </a:t>
            </a:r>
          </a:p>
          <a:p>
            <a:pPr marL="0" indent="0">
              <a:buNone/>
            </a:pPr>
            <a:endParaRPr lang="de-CH" dirty="0"/>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27784" y="260648"/>
            <a:ext cx="3709424" cy="746762"/>
          </a:xfrm>
          <a:prstGeom prst="rect">
            <a:avLst/>
          </a:prstGeom>
        </p:spPr>
      </p:pic>
    </p:spTree>
    <p:extLst>
      <p:ext uri="{BB962C8B-B14F-4D97-AF65-F5344CB8AC3E}">
        <p14:creationId xmlns:p14="http://schemas.microsoft.com/office/powerpoint/2010/main" val="866614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771800" y="332656"/>
            <a:ext cx="3709424" cy="746762"/>
          </a:xfrm>
        </p:spPr>
      </p:pic>
      <p:sp>
        <p:nvSpPr>
          <p:cNvPr id="5" name="Textfeld 4"/>
          <p:cNvSpPr txBox="1"/>
          <p:nvPr/>
        </p:nvSpPr>
        <p:spPr>
          <a:xfrm>
            <a:off x="818141" y="1340768"/>
            <a:ext cx="7704856" cy="4924425"/>
          </a:xfrm>
          <a:prstGeom prst="rect">
            <a:avLst/>
          </a:prstGeom>
          <a:noFill/>
        </p:spPr>
        <p:txBody>
          <a:bodyPr wrap="square" rtlCol="0">
            <a:spAutoFit/>
          </a:bodyPr>
          <a:lstStyle/>
          <a:p>
            <a:r>
              <a:rPr lang="de-CH" sz="3200" b="1" dirty="0"/>
              <a:t>S</a:t>
            </a:r>
            <a:r>
              <a:rPr lang="de-CH" sz="3200" b="1" dirty="0" smtClean="0"/>
              <a:t>echs </a:t>
            </a:r>
            <a:r>
              <a:rPr lang="de-CH" sz="3200" b="1" dirty="0" smtClean="0"/>
              <a:t>Bausteine </a:t>
            </a:r>
            <a:r>
              <a:rPr lang="de-CH" sz="3200" b="1" dirty="0" smtClean="0"/>
              <a:t>des </a:t>
            </a:r>
            <a:r>
              <a:rPr lang="de-CH" sz="3200" b="1" dirty="0" smtClean="0"/>
              <a:t>erfolgreichen Dialogs</a:t>
            </a:r>
          </a:p>
          <a:p>
            <a:endParaRPr lang="de-CH" dirty="0"/>
          </a:p>
          <a:p>
            <a:pPr marL="2171700" lvl="4" indent="-342900">
              <a:buAutoNum type="arabicPlain"/>
            </a:pPr>
            <a:r>
              <a:rPr lang="de-CH" sz="2400" dirty="0" smtClean="0"/>
              <a:t>Bereitschaft </a:t>
            </a:r>
          </a:p>
          <a:p>
            <a:pPr marL="2171700" lvl="4" indent="-342900">
              <a:buAutoNum type="arabicPlain"/>
            </a:pPr>
            <a:endParaRPr lang="de-CH" sz="2400" dirty="0"/>
          </a:p>
          <a:p>
            <a:pPr marL="2171700" lvl="4" indent="-342900">
              <a:buAutoNum type="arabicPlain"/>
            </a:pPr>
            <a:r>
              <a:rPr lang="de-CH" sz="2400" dirty="0" smtClean="0"/>
              <a:t>Themen klären</a:t>
            </a:r>
          </a:p>
          <a:p>
            <a:pPr marL="2171700" lvl="4" indent="-342900">
              <a:buAutoNum type="arabicPlain"/>
            </a:pPr>
            <a:endParaRPr lang="de-CH" sz="2400" dirty="0"/>
          </a:p>
          <a:p>
            <a:pPr marL="2171700" lvl="4" indent="-342900">
              <a:buAutoNum type="arabicPlain"/>
            </a:pPr>
            <a:r>
              <a:rPr lang="de-CH" sz="2400" dirty="0" smtClean="0"/>
              <a:t>Bedürfnisse benennen</a:t>
            </a:r>
          </a:p>
          <a:p>
            <a:pPr marL="2171700" lvl="4" indent="-342900">
              <a:buAutoNum type="arabicPlain"/>
            </a:pPr>
            <a:endParaRPr lang="de-CH" sz="2400" dirty="0"/>
          </a:p>
          <a:p>
            <a:pPr marL="2171700" lvl="4" indent="-342900">
              <a:buAutoNum type="arabicPlain"/>
            </a:pPr>
            <a:r>
              <a:rPr lang="de-CH" sz="2400" dirty="0" smtClean="0"/>
              <a:t>Optionen entwickeln</a:t>
            </a:r>
          </a:p>
          <a:p>
            <a:pPr marL="2171700" lvl="4" indent="-342900">
              <a:buAutoNum type="arabicPlain"/>
            </a:pPr>
            <a:endParaRPr lang="de-CH" sz="2400" dirty="0"/>
          </a:p>
          <a:p>
            <a:pPr marL="2171700" lvl="4" indent="-342900">
              <a:buAutoNum type="arabicPlain"/>
            </a:pPr>
            <a:r>
              <a:rPr lang="de-CH" sz="2400" dirty="0" smtClean="0"/>
              <a:t>Angebote einbringen</a:t>
            </a:r>
          </a:p>
          <a:p>
            <a:pPr marL="2171700" lvl="4" indent="-342900">
              <a:buAutoNum type="arabicPlain"/>
            </a:pPr>
            <a:endParaRPr lang="de-CH" sz="2400" dirty="0"/>
          </a:p>
          <a:p>
            <a:pPr marL="2171700" lvl="4" indent="-342900">
              <a:buAutoNum type="arabicPlain"/>
            </a:pPr>
            <a:r>
              <a:rPr lang="de-CH" sz="2400" dirty="0" smtClean="0"/>
              <a:t>Abmachungen fixieren</a:t>
            </a:r>
            <a:endParaRPr lang="de-CH" sz="2400" dirty="0"/>
          </a:p>
        </p:txBody>
      </p:sp>
    </p:spTree>
    <p:extLst>
      <p:ext uri="{BB962C8B-B14F-4D97-AF65-F5344CB8AC3E}">
        <p14:creationId xmlns:p14="http://schemas.microsoft.com/office/powerpoint/2010/main" val="827961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anim calcmode="lin" valueType="num">
                                      <p:cBhvr additive="base">
                                        <p:cTn id="2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anim calcmode="lin" valueType="num">
                                      <p:cBhvr additive="base">
                                        <p:cTn id="31"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12" end="12"/>
                                            </p:txEl>
                                          </p:spTgt>
                                        </p:tgtEl>
                                        <p:attrNameLst>
                                          <p:attrName>style.visibility</p:attrName>
                                        </p:attrNameLst>
                                      </p:cBhvr>
                                      <p:to>
                                        <p:strVal val="visible"/>
                                      </p:to>
                                    </p:set>
                                    <p:anim calcmode="lin" valueType="num">
                                      <p:cBhvr additive="base">
                                        <p:cTn id="37"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771800" y="332656"/>
            <a:ext cx="3709424" cy="746762"/>
          </a:xfrm>
        </p:spPr>
      </p:pic>
      <p:sp>
        <p:nvSpPr>
          <p:cNvPr id="5" name="Textfeld 4"/>
          <p:cNvSpPr txBox="1"/>
          <p:nvPr/>
        </p:nvSpPr>
        <p:spPr>
          <a:xfrm>
            <a:off x="827584" y="1471910"/>
            <a:ext cx="7603606" cy="5386090"/>
          </a:xfrm>
          <a:prstGeom prst="rect">
            <a:avLst/>
          </a:prstGeom>
          <a:noFill/>
        </p:spPr>
        <p:txBody>
          <a:bodyPr wrap="square" rtlCol="0">
            <a:spAutoFit/>
          </a:bodyPr>
          <a:lstStyle/>
          <a:p>
            <a:pPr marL="342900" indent="-342900">
              <a:buAutoNum type="arabicPeriod"/>
            </a:pPr>
            <a:r>
              <a:rPr lang="de-CH" sz="3200" b="1" dirty="0" smtClean="0"/>
              <a:t>Die Bereitschaft</a:t>
            </a:r>
          </a:p>
          <a:p>
            <a:r>
              <a:rPr lang="de-CH" sz="2000" dirty="0" smtClean="0"/>
              <a:t>Die Bereitschaft, sich mit dem Gegenüber auszutauschen, muss vorhanden sein. Wo das Gespräch verweigert wird, kann niemals ein beziehungsvoller Wortwechsel entstehen. </a:t>
            </a:r>
          </a:p>
          <a:p>
            <a:endParaRPr lang="de-CH" dirty="0"/>
          </a:p>
          <a:p>
            <a:r>
              <a:rPr lang="de-CH" sz="2000" b="1" dirty="0" smtClean="0"/>
              <a:t>Fragen:</a:t>
            </a:r>
          </a:p>
          <a:p>
            <a:pPr marL="285750" indent="-285750">
              <a:buFontTx/>
              <a:buChar char="-"/>
            </a:pPr>
            <a:r>
              <a:rPr lang="de-CH" sz="2000" dirty="0" smtClean="0"/>
              <a:t>Wie signalisiere ich Bereitschaft?</a:t>
            </a:r>
          </a:p>
          <a:p>
            <a:pPr marL="285750" indent="-285750">
              <a:buFontTx/>
              <a:buChar char="-"/>
            </a:pPr>
            <a:r>
              <a:rPr lang="de-CH" sz="2000" dirty="0" smtClean="0"/>
              <a:t>Wie erhöhe ich Gesprächsbereitschaft?</a:t>
            </a:r>
          </a:p>
          <a:p>
            <a:pPr marL="285750" indent="-285750">
              <a:buFontTx/>
              <a:buChar char="-"/>
            </a:pPr>
            <a:r>
              <a:rPr lang="de-CH" sz="2000" dirty="0" smtClean="0"/>
              <a:t>Wie erhöhe ich meine Wahrnehmung?</a:t>
            </a:r>
          </a:p>
          <a:p>
            <a:pPr marL="285750" indent="-285750">
              <a:buFontTx/>
              <a:buChar char="-"/>
            </a:pPr>
            <a:endParaRPr lang="de-CH" sz="2000" dirty="0"/>
          </a:p>
          <a:p>
            <a:r>
              <a:rPr lang="de-CH" sz="2000" b="1" dirty="0" smtClean="0"/>
              <a:t>Technik:  </a:t>
            </a:r>
            <a:r>
              <a:rPr lang="de-CH" sz="2000" dirty="0" smtClean="0"/>
              <a:t>DAS AKTIVE ZUHÖREN (Carl R. Rogers)</a:t>
            </a:r>
          </a:p>
          <a:p>
            <a:pPr marL="285750" indent="-285750">
              <a:buFontTx/>
              <a:buChar char="-"/>
            </a:pPr>
            <a:r>
              <a:rPr lang="de-CH" sz="2000" dirty="0" smtClean="0"/>
              <a:t>Empathische und offene Grundhaltung</a:t>
            </a:r>
          </a:p>
          <a:p>
            <a:pPr marL="285750" indent="-285750">
              <a:buFontTx/>
              <a:buChar char="-"/>
            </a:pPr>
            <a:r>
              <a:rPr lang="de-CH" sz="2000" dirty="0" smtClean="0"/>
              <a:t>Authentisches und kongruentes Auftreten</a:t>
            </a:r>
          </a:p>
          <a:p>
            <a:pPr marL="285750" indent="-285750">
              <a:buFontTx/>
              <a:buChar char="-"/>
            </a:pPr>
            <a:r>
              <a:rPr lang="de-CH" sz="2000" dirty="0" smtClean="0"/>
              <a:t>Akzeptanz / bedingungslose positive Beachtung des Gegenübers</a:t>
            </a:r>
          </a:p>
          <a:p>
            <a:pPr marL="285750" indent="-285750">
              <a:buFontTx/>
              <a:buChar char="-"/>
            </a:pPr>
            <a:endParaRPr lang="de-CH" dirty="0" smtClean="0"/>
          </a:p>
          <a:p>
            <a:endParaRPr lang="de-CH" dirty="0" smtClean="0"/>
          </a:p>
          <a:p>
            <a:endParaRPr lang="de-CH" dirty="0"/>
          </a:p>
        </p:txBody>
      </p:sp>
    </p:spTree>
    <p:extLst>
      <p:ext uri="{BB962C8B-B14F-4D97-AF65-F5344CB8AC3E}">
        <p14:creationId xmlns:p14="http://schemas.microsoft.com/office/powerpoint/2010/main" val="2015342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55576" y="1412776"/>
            <a:ext cx="7931224" cy="4713387"/>
          </a:xfrm>
        </p:spPr>
        <p:txBody>
          <a:bodyPr/>
          <a:lstStyle/>
          <a:p>
            <a:pPr marL="0" indent="0">
              <a:buNone/>
            </a:pPr>
            <a:r>
              <a:rPr lang="de-CH" b="1" dirty="0" smtClean="0"/>
              <a:t>2. Themen sammeln</a:t>
            </a:r>
          </a:p>
          <a:p>
            <a:pPr marL="0" indent="0">
              <a:buNone/>
            </a:pPr>
            <a:r>
              <a:rPr lang="de-CH" sz="2000" dirty="0" smtClean="0"/>
              <a:t>Dialoge brauchen gemeinsame Themen. Gehen die Gesprächsteilnehmer nicht auf die Argumente des Gegenübers ein, ist das Gespräch kein Dialog. Es ist wichtig, dass alle Themen zur Sprache kommen. Werden einzelne Themen überhört, können Konflikte entstehen.</a:t>
            </a:r>
          </a:p>
          <a:p>
            <a:pPr marL="0" indent="0">
              <a:buNone/>
            </a:pPr>
            <a:endParaRPr lang="de-CH" sz="2000" dirty="0"/>
          </a:p>
          <a:p>
            <a:pPr marL="0" indent="0">
              <a:buNone/>
            </a:pPr>
            <a:r>
              <a:rPr lang="de-CH" sz="2000" b="1" dirty="0" smtClean="0"/>
              <a:t>Fragen:</a:t>
            </a:r>
          </a:p>
          <a:p>
            <a:pPr>
              <a:buFontTx/>
              <a:buChar char="-"/>
            </a:pPr>
            <a:r>
              <a:rPr lang="de-CH" sz="2000" dirty="0" smtClean="0"/>
              <a:t>Was sind meine Themen und Rollen?</a:t>
            </a:r>
          </a:p>
          <a:p>
            <a:pPr>
              <a:buFontTx/>
              <a:buChar char="-"/>
            </a:pPr>
            <a:r>
              <a:rPr lang="de-CH" sz="2000" dirty="0" smtClean="0"/>
              <a:t>Welche Themen könnten mein Gegenüber bewegen?</a:t>
            </a:r>
          </a:p>
          <a:p>
            <a:pPr>
              <a:buFontTx/>
              <a:buChar char="-"/>
            </a:pPr>
            <a:endParaRPr lang="de-CH" sz="2000" dirty="0"/>
          </a:p>
          <a:p>
            <a:pPr marL="0" indent="0">
              <a:buNone/>
            </a:pPr>
            <a:r>
              <a:rPr lang="de-CH" sz="2000" b="1" dirty="0" smtClean="0"/>
              <a:t>Technik:</a:t>
            </a:r>
          </a:p>
          <a:p>
            <a:pPr marL="0" indent="0">
              <a:buNone/>
            </a:pPr>
            <a:r>
              <a:rPr lang="de-CH" sz="2000" dirty="0" smtClean="0"/>
              <a:t>- Fragen / Aktives Zuhören / Rollenklarheit</a:t>
            </a:r>
            <a:endParaRPr lang="de-CH" sz="2000" dirty="0"/>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7288" y="260648"/>
            <a:ext cx="3709424" cy="746762"/>
          </a:xfrm>
          <a:prstGeom prst="rect">
            <a:avLst/>
          </a:prstGeom>
        </p:spPr>
      </p:pic>
    </p:spTree>
    <p:extLst>
      <p:ext uri="{BB962C8B-B14F-4D97-AF65-F5344CB8AC3E}">
        <p14:creationId xmlns:p14="http://schemas.microsoft.com/office/powerpoint/2010/main" val="2425691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55576" y="1412776"/>
            <a:ext cx="7931224" cy="4713387"/>
          </a:xfrm>
        </p:spPr>
        <p:txBody>
          <a:bodyPr>
            <a:normAutofit lnSpcReduction="10000"/>
          </a:bodyPr>
          <a:lstStyle/>
          <a:p>
            <a:pPr marL="0" indent="0">
              <a:buNone/>
            </a:pPr>
            <a:r>
              <a:rPr lang="de-CH" b="1" dirty="0"/>
              <a:t>3. Bedürfnisse formulieren</a:t>
            </a:r>
          </a:p>
          <a:p>
            <a:pPr marL="0" indent="0">
              <a:buNone/>
            </a:pPr>
            <a:r>
              <a:rPr lang="de-CH" sz="2000" dirty="0" smtClean="0"/>
              <a:t>Hinter jeder Meinung, hinter jedem Standpunkt und hinter jeder Aussage stehen eigene Interessen und Bedürfnisse. Wenn diese ins Gespräch eingebracht und ernst genommen werden, ist die Wertschätzung gross.</a:t>
            </a:r>
          </a:p>
          <a:p>
            <a:pPr marL="0" indent="0">
              <a:buNone/>
            </a:pPr>
            <a:endParaRPr lang="de-CH" sz="2000" dirty="0" smtClean="0"/>
          </a:p>
          <a:p>
            <a:pPr marL="0" indent="0">
              <a:buNone/>
            </a:pPr>
            <a:r>
              <a:rPr lang="de-CH" sz="2000" dirty="0" smtClean="0"/>
              <a:t>- Kenne ich meine Bedürfnisse?</a:t>
            </a:r>
          </a:p>
          <a:p>
            <a:pPr>
              <a:buFontTx/>
              <a:buChar char="-"/>
            </a:pPr>
            <a:r>
              <a:rPr lang="de-CH" sz="2000" dirty="0" smtClean="0"/>
              <a:t>Gefühle  	    Werte	              Bedürfnisse</a:t>
            </a:r>
          </a:p>
          <a:p>
            <a:pPr>
              <a:buFontTx/>
              <a:buChar char="-"/>
            </a:pPr>
            <a:endParaRPr lang="de-CH" sz="2000" dirty="0" smtClean="0"/>
          </a:p>
          <a:p>
            <a:pPr marL="0" indent="0">
              <a:buNone/>
            </a:pPr>
            <a:r>
              <a:rPr lang="de-CH" sz="2000" b="1" dirty="0" smtClean="0"/>
              <a:t>Technik: Gewaltfreie Kommunikation ( Marshall B. Rosenberg)</a:t>
            </a:r>
          </a:p>
          <a:p>
            <a:pPr marL="457200" indent="-457200">
              <a:buAutoNum type="arabicPeriod"/>
            </a:pPr>
            <a:r>
              <a:rPr lang="de-CH" sz="2000" dirty="0" smtClean="0"/>
              <a:t>Wie ist die Situation? (Wertfreie Beobachtung)</a:t>
            </a:r>
          </a:p>
          <a:p>
            <a:pPr marL="457200" indent="-457200">
              <a:buAutoNum type="arabicPeriod"/>
            </a:pPr>
            <a:r>
              <a:rPr lang="de-CH" sz="2000" dirty="0" smtClean="0"/>
              <a:t>Welche Gefühle löst dies in mir aus?</a:t>
            </a:r>
          </a:p>
          <a:p>
            <a:pPr marL="457200" indent="-457200">
              <a:buAutoNum type="arabicPeriod"/>
            </a:pPr>
            <a:r>
              <a:rPr lang="de-CH" sz="2000" dirty="0" smtClean="0"/>
              <a:t>Welche meiner Bedürfnisse werden tangiert?</a:t>
            </a:r>
          </a:p>
          <a:p>
            <a:pPr marL="457200" indent="-457200">
              <a:buAutoNum type="arabicPeriod"/>
            </a:pPr>
            <a:r>
              <a:rPr lang="de-CH" sz="2000" dirty="0" smtClean="0"/>
              <a:t>Was ist mein Anliegen? Dieses Wunsch formulieren.</a:t>
            </a:r>
          </a:p>
          <a:p>
            <a:pPr marL="457200" indent="-457200">
              <a:buAutoNum type="arabicPeriod"/>
            </a:pPr>
            <a:endParaRPr lang="de-CH" sz="2000" dirty="0" smtClean="0"/>
          </a:p>
          <a:p>
            <a:pPr marL="457200" indent="-457200">
              <a:buAutoNum type="arabicPeriod"/>
            </a:pPr>
            <a:endParaRPr lang="de-CH" sz="2000" dirty="0" smtClean="0"/>
          </a:p>
          <a:p>
            <a:pPr marL="457200" indent="-457200">
              <a:buAutoNum type="arabicPeriod"/>
            </a:pPr>
            <a:endParaRPr lang="de-CH" sz="2000" dirty="0" smtClean="0"/>
          </a:p>
          <a:p>
            <a:pPr marL="0" indent="0">
              <a:buNone/>
            </a:pPr>
            <a:endParaRPr lang="de-CH" sz="2000" dirty="0" smtClean="0"/>
          </a:p>
          <a:p>
            <a:pPr marL="0" indent="0">
              <a:buNone/>
            </a:pPr>
            <a:endParaRPr lang="de-CH" sz="2000" dirty="0"/>
          </a:p>
          <a:p>
            <a:pPr marL="0" indent="0">
              <a:buNone/>
            </a:pPr>
            <a:endParaRPr lang="de-CH" sz="2000" dirty="0"/>
          </a:p>
        </p:txBody>
      </p:sp>
      <p:cxnSp>
        <p:nvCxnSpPr>
          <p:cNvPr id="5" name="Gerade Verbindung mit Pfeil 4"/>
          <p:cNvCxnSpPr/>
          <p:nvPr/>
        </p:nvCxnSpPr>
        <p:spPr>
          <a:xfrm>
            <a:off x="2213232" y="3645024"/>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Gerade Verbindung mit Pfeil 5"/>
          <p:cNvCxnSpPr/>
          <p:nvPr/>
        </p:nvCxnSpPr>
        <p:spPr>
          <a:xfrm>
            <a:off x="3708253" y="3645024"/>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7288" y="260648"/>
            <a:ext cx="3709424" cy="746762"/>
          </a:xfrm>
          <a:prstGeom prst="rect">
            <a:avLst/>
          </a:prstGeom>
        </p:spPr>
      </p:pic>
    </p:spTree>
    <p:extLst>
      <p:ext uri="{BB962C8B-B14F-4D97-AF65-F5344CB8AC3E}">
        <p14:creationId xmlns:p14="http://schemas.microsoft.com/office/powerpoint/2010/main" val="4275566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0"/>
                                        <p:tgtEl>
                                          <p:spTgt spid="3">
                                            <p:txEl>
                                              <p:pRg st="0" end="0"/>
                                            </p:txEl>
                                          </p:spTgt>
                                        </p:tgtEl>
                                      </p:cBhvr>
                                    </p:animEffect>
                                    <p:anim calcmode="lin" valueType="num">
                                      <p:cBhvr>
                                        <p:cTn id="8" dur="4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100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4000"/>
                                        <p:tgtEl>
                                          <p:spTgt spid="3">
                                            <p:txEl>
                                              <p:pRg st="1" end="1"/>
                                            </p:txEl>
                                          </p:spTgt>
                                        </p:tgtEl>
                                      </p:cBhvr>
                                    </p:animEffect>
                                    <p:anim calcmode="lin" valueType="num">
                                      <p:cBhvr>
                                        <p:cTn id="15" dur="4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4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100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grpId="0" nodeType="withEffect">
                                  <p:stCondLst>
                                    <p:cond delay="100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100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4000"/>
                                        <p:tgtEl>
                                          <p:spTgt spid="3">
                                            <p:txEl>
                                              <p:pRg st="6" end="6"/>
                                            </p:txEl>
                                          </p:spTgt>
                                        </p:tgtEl>
                                      </p:cBhvr>
                                    </p:animEffect>
                                    <p:anim calcmode="lin" valueType="num">
                                      <p:cBhvr>
                                        <p:cTn id="30" dur="4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1" dur="4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100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4000"/>
                                        <p:tgtEl>
                                          <p:spTgt spid="3">
                                            <p:txEl>
                                              <p:pRg st="7" end="7"/>
                                            </p:txEl>
                                          </p:spTgt>
                                        </p:tgtEl>
                                      </p:cBhvr>
                                    </p:animEffect>
                                    <p:anim calcmode="lin" valueType="num">
                                      <p:cBhvr>
                                        <p:cTn id="37" dur="4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4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100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4000"/>
                                        <p:tgtEl>
                                          <p:spTgt spid="3">
                                            <p:txEl>
                                              <p:pRg st="8" end="8"/>
                                            </p:txEl>
                                          </p:spTgt>
                                        </p:tgtEl>
                                      </p:cBhvr>
                                    </p:animEffect>
                                    <p:anim calcmode="lin" valueType="num">
                                      <p:cBhvr>
                                        <p:cTn id="44" dur="4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5" dur="4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100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4000"/>
                                        <p:tgtEl>
                                          <p:spTgt spid="3">
                                            <p:txEl>
                                              <p:pRg st="9" end="9"/>
                                            </p:txEl>
                                          </p:spTgt>
                                        </p:tgtEl>
                                      </p:cBhvr>
                                    </p:animEffect>
                                    <p:anim calcmode="lin" valueType="num">
                                      <p:cBhvr>
                                        <p:cTn id="51" dur="4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2" dur="4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100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4000"/>
                                        <p:tgtEl>
                                          <p:spTgt spid="3">
                                            <p:txEl>
                                              <p:pRg st="10" end="10"/>
                                            </p:txEl>
                                          </p:spTgt>
                                        </p:tgtEl>
                                      </p:cBhvr>
                                    </p:animEffect>
                                    <p:anim calcmode="lin" valueType="num">
                                      <p:cBhvr>
                                        <p:cTn id="58" dur="4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9" dur="4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11560" y="1484784"/>
            <a:ext cx="8229600" cy="4309939"/>
          </a:xfrm>
        </p:spPr>
        <p:txBody>
          <a:bodyPr>
            <a:normAutofit lnSpcReduction="10000"/>
          </a:bodyPr>
          <a:lstStyle/>
          <a:p>
            <a:pPr marL="0" indent="0">
              <a:buNone/>
            </a:pPr>
            <a:r>
              <a:rPr lang="de-CH" b="1" dirty="0"/>
              <a:t>4. Optionen entwickeln</a:t>
            </a:r>
          </a:p>
          <a:p>
            <a:pPr marL="0" indent="0">
              <a:buNone/>
            </a:pPr>
            <a:r>
              <a:rPr lang="de-CH" sz="2000" dirty="0" smtClean="0"/>
              <a:t>Wer mit einer klaren Vorstellung in die Diskussion einsteigt und auf ein festes Ergebnis hinsteuert, gefährdet den Gesprächsverlauf. Im Dialog können Lösungen gemeinsam entwickelt werden. </a:t>
            </a:r>
          </a:p>
          <a:p>
            <a:pPr marL="0" indent="0">
              <a:buNone/>
            </a:pPr>
            <a:endParaRPr lang="de-CH" sz="2000" dirty="0"/>
          </a:p>
          <a:p>
            <a:pPr marL="0" indent="0">
              <a:buNone/>
            </a:pPr>
            <a:r>
              <a:rPr lang="de-CH" sz="2000" dirty="0" smtClean="0"/>
              <a:t>- Bin ich offen für ein unerwartetes Ergebnis oder bin ich fixiert?</a:t>
            </a:r>
          </a:p>
          <a:p>
            <a:pPr marL="0" indent="0">
              <a:buNone/>
            </a:pPr>
            <a:r>
              <a:rPr lang="de-CH" sz="2000" dirty="0" smtClean="0"/>
              <a:t>- Wie können wir unsere (gegensätzlichen) Bedürfnisse unterbringen? </a:t>
            </a:r>
          </a:p>
          <a:p>
            <a:pPr>
              <a:buFontTx/>
              <a:buChar char="-"/>
            </a:pPr>
            <a:endParaRPr lang="de-CH" sz="2000" dirty="0"/>
          </a:p>
          <a:p>
            <a:pPr marL="0" indent="0">
              <a:buNone/>
            </a:pPr>
            <a:r>
              <a:rPr lang="de-CH" sz="2000" b="1" dirty="0" smtClean="0"/>
              <a:t>Technik: Brainstorming</a:t>
            </a:r>
          </a:p>
          <a:p>
            <a:pPr marL="0" indent="0">
              <a:buNone/>
            </a:pPr>
            <a:r>
              <a:rPr lang="de-CH" sz="2000" dirty="0" smtClean="0"/>
              <a:t>Alle Lösungsansätze dürfen genannt werden. Die Bewertung findet nach der Ideensuche statt. Es sollen möglichst viele Aspekte genannt werden- frei von Angst, Hemmungen und innerer Bewertung</a:t>
            </a:r>
            <a:endParaRPr lang="de-CH" sz="2000" dirty="0"/>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55776" y="260648"/>
            <a:ext cx="3709424" cy="746762"/>
          </a:xfrm>
          <a:prstGeom prst="rect">
            <a:avLst/>
          </a:prstGeom>
        </p:spPr>
      </p:pic>
    </p:spTree>
    <p:extLst>
      <p:ext uri="{BB962C8B-B14F-4D97-AF65-F5344CB8AC3E}">
        <p14:creationId xmlns:p14="http://schemas.microsoft.com/office/powerpoint/2010/main" val="2595808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22" presetClass="entr" presetSubtype="1"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animEffect transition="in" filter="wipe(up)">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wipe(up)">
                                      <p:cBhvr>
                                        <p:cTn id="14" dur="500"/>
                                        <p:tgtEl>
                                          <p:spTgt spid="3">
                                            <p:txEl>
                                              <p:pRg st="3" end="3"/>
                                            </p:txEl>
                                          </p:spTgt>
                                        </p:tgtEl>
                                      </p:cBhvr>
                                    </p:animEffect>
                                  </p:childTnLst>
                                </p:cTn>
                              </p:par>
                              <p:par>
                                <p:cTn id="15" presetID="22" presetClass="entr" presetSubtype="1"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up)">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up)">
                                      <p:cBhvr>
                                        <p:cTn id="22" dur="225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up)">
                                      <p:cBhvr>
                                        <p:cTn id="27" dur="2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484784"/>
            <a:ext cx="8229600" cy="4525963"/>
          </a:xfrm>
        </p:spPr>
        <p:txBody>
          <a:bodyPr/>
          <a:lstStyle/>
          <a:p>
            <a:pPr marL="0" indent="0">
              <a:buNone/>
            </a:pPr>
            <a:r>
              <a:rPr lang="de-CH" b="1" dirty="0"/>
              <a:t>5. Angebote einbringen</a:t>
            </a:r>
          </a:p>
          <a:p>
            <a:pPr marL="0" indent="0">
              <a:buNone/>
            </a:pPr>
            <a:r>
              <a:rPr lang="de-CH" sz="2000" dirty="0" smtClean="0"/>
              <a:t>Wenn sich alle Beteiligten überlegen, was sie zur Zielerreichung beitragen können, ist der Weg für die einvernehmliche Übereinkunft gebahnt. Dialoge zeichnen sich durch selbstverantwortliches Kommunizieren aus. </a:t>
            </a:r>
          </a:p>
          <a:p>
            <a:pPr>
              <a:buFontTx/>
              <a:buChar char="-"/>
            </a:pPr>
            <a:r>
              <a:rPr lang="de-CH" sz="2000" dirty="0" smtClean="0"/>
              <a:t>Was kann </a:t>
            </a:r>
            <a:r>
              <a:rPr lang="de-CH" sz="2000" u="sng" dirty="0" smtClean="0"/>
              <a:t>ich</a:t>
            </a:r>
            <a:r>
              <a:rPr lang="de-CH" sz="2000" dirty="0" smtClean="0"/>
              <a:t> zur Lösung /Verbesserung beitragen?</a:t>
            </a:r>
          </a:p>
          <a:p>
            <a:pPr>
              <a:buFontTx/>
              <a:buChar char="-"/>
            </a:pPr>
            <a:r>
              <a:rPr lang="de-CH" sz="2000" dirty="0" smtClean="0"/>
              <a:t>Was können die anderen Beteiligten beitragen?</a:t>
            </a:r>
          </a:p>
          <a:p>
            <a:pPr marL="0" indent="0">
              <a:buNone/>
            </a:pPr>
            <a:endParaRPr lang="de-CH" sz="2000" dirty="0"/>
          </a:p>
          <a:p>
            <a:pPr marL="0" indent="0">
              <a:buNone/>
            </a:pPr>
            <a:r>
              <a:rPr lang="de-CH" sz="2000" b="1" dirty="0" smtClean="0"/>
              <a:t>Technik: </a:t>
            </a:r>
            <a:r>
              <a:rPr lang="de-CH" sz="2000" dirty="0" smtClean="0"/>
              <a:t>Eigene Verhaltensmuster verändern</a:t>
            </a:r>
          </a:p>
          <a:p>
            <a:pPr marL="0" indent="0">
              <a:buNone/>
            </a:pPr>
            <a:r>
              <a:rPr lang="de-CH" sz="2000" dirty="0" smtClean="0"/>
              <a:t>z.B. durch eine Gegenüberstellung von momentanem und gewünschten Verhaltensmustern. Was muss ich für eine erfolgreiche Wende verändern?</a:t>
            </a:r>
            <a:endParaRPr lang="de-CH" sz="2000" dirty="0"/>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7288" y="260648"/>
            <a:ext cx="3709424" cy="746762"/>
          </a:xfrm>
          <a:prstGeom prst="rect">
            <a:avLst/>
          </a:prstGeom>
        </p:spPr>
      </p:pic>
    </p:spTree>
    <p:extLst>
      <p:ext uri="{BB962C8B-B14F-4D97-AF65-F5344CB8AC3E}">
        <p14:creationId xmlns:p14="http://schemas.microsoft.com/office/powerpoint/2010/main" val="333054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r>
              <a:rPr lang="de-CH" b="1" dirty="0"/>
              <a:t>6. Abmachungen treffen: </a:t>
            </a:r>
            <a:r>
              <a:rPr lang="de-CH" b="1" dirty="0" smtClean="0"/>
              <a:t> WIN </a:t>
            </a:r>
            <a:r>
              <a:rPr lang="de-CH" b="1" dirty="0"/>
              <a:t>– WIN</a:t>
            </a:r>
          </a:p>
          <a:p>
            <a:pPr marL="0" indent="0">
              <a:buNone/>
            </a:pPr>
            <a:r>
              <a:rPr lang="de-CH" sz="2000" dirty="0" smtClean="0"/>
              <a:t>Es sollen alle Beteiligten bei der Erarbeitung von </a:t>
            </a:r>
            <a:r>
              <a:rPr lang="de-CH" sz="2000" dirty="0" err="1" smtClean="0"/>
              <a:t>Win-Win</a:t>
            </a:r>
            <a:r>
              <a:rPr lang="de-CH" sz="2000" dirty="0" smtClean="0"/>
              <a:t> Lösungen einbezogen werden. </a:t>
            </a:r>
          </a:p>
          <a:p>
            <a:pPr marL="0" indent="0">
              <a:buNone/>
            </a:pPr>
            <a:endParaRPr lang="de-CH" sz="2000" dirty="0"/>
          </a:p>
          <a:p>
            <a:pPr marL="0" indent="0">
              <a:buNone/>
            </a:pPr>
            <a:r>
              <a:rPr lang="de-CH" sz="2000" dirty="0" smtClean="0"/>
              <a:t>Die Theorie der ‘Sozialen Plastik’ besagt, jeder Mensch könne durch kreatives Handeln zum Wohl der Gemeinschaft beitragen und dadurch </a:t>
            </a:r>
            <a:r>
              <a:rPr lang="de-CH" sz="2000" dirty="0" err="1" smtClean="0"/>
              <a:t>plastizierend</a:t>
            </a:r>
            <a:r>
              <a:rPr lang="de-CH" sz="2000" dirty="0" smtClean="0"/>
              <a:t> auf die Gesellschaft </a:t>
            </a:r>
            <a:r>
              <a:rPr lang="de-CH" sz="2000" dirty="0" smtClean="0"/>
              <a:t>einwirken</a:t>
            </a:r>
            <a:r>
              <a:rPr lang="de-CH" sz="2000" dirty="0"/>
              <a:t> </a:t>
            </a:r>
            <a:r>
              <a:rPr lang="de-CH" sz="2000" dirty="0" smtClean="0"/>
              <a:t>(Joseph Beuys, 1967).</a:t>
            </a:r>
            <a:endParaRPr lang="de-CH" sz="2000" dirty="0" smtClean="0"/>
          </a:p>
          <a:p>
            <a:pPr marL="0" indent="0">
              <a:buNone/>
            </a:pPr>
            <a:endParaRPr lang="de-CH" sz="2000" dirty="0" smtClean="0"/>
          </a:p>
          <a:p>
            <a:pPr marL="0" indent="0">
              <a:buNone/>
            </a:pPr>
            <a:r>
              <a:rPr lang="de-CH" sz="2000" dirty="0" smtClean="0"/>
              <a:t>Die Grundlage der Idee ist der Mensch, der durch Denken und Sprache soziale Strukturen entwickelt</a:t>
            </a:r>
            <a:r>
              <a:rPr lang="de-CH" sz="2000" dirty="0" smtClean="0"/>
              <a:t>.</a:t>
            </a:r>
          </a:p>
          <a:p>
            <a:pPr marL="0" indent="0">
              <a:buNone/>
            </a:pPr>
            <a:endParaRPr lang="de-CH" sz="2000" dirty="0"/>
          </a:p>
          <a:p>
            <a:pPr marL="0" indent="0">
              <a:buNone/>
            </a:pPr>
            <a:r>
              <a:rPr lang="de-CH" sz="2000" b="1" dirty="0" smtClean="0"/>
              <a:t>Frage: Wie und wo entwickle ich in meinen Rollen soziale Strukturen?</a:t>
            </a:r>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7288" y="332656"/>
            <a:ext cx="3709424" cy="746762"/>
          </a:xfrm>
          <a:prstGeom prst="rect">
            <a:avLst/>
          </a:prstGeom>
        </p:spPr>
      </p:pic>
    </p:spTree>
    <p:extLst>
      <p:ext uri="{BB962C8B-B14F-4D97-AF65-F5344CB8AC3E}">
        <p14:creationId xmlns:p14="http://schemas.microsoft.com/office/powerpoint/2010/main" val="116529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2000"/>
                                        <p:tgtEl>
                                          <p:spTgt spid="3">
                                            <p:txEl>
                                              <p:pRg st="3" end="3"/>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barn(inVertical)">
                                      <p:cBhvr>
                                        <p:cTn id="15" dur="2000"/>
                                        <p:tgtEl>
                                          <p:spTgt spid="3">
                                            <p:txEl>
                                              <p:pRg st="5" end="5"/>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barn(inVertical)">
                                      <p:cBhvr>
                                        <p:cTn id="18"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92500" lnSpcReduction="10000"/>
          </a:bodyPr>
          <a:lstStyle/>
          <a:p>
            <a:pPr marL="0" indent="0">
              <a:buNone/>
            </a:pPr>
            <a:r>
              <a:rPr lang="de-CH" b="1" dirty="0" smtClean="0"/>
              <a:t>Anwendungsbereiche der Dialogsonne:</a:t>
            </a:r>
          </a:p>
          <a:p>
            <a:pPr>
              <a:buFontTx/>
              <a:buChar char="-"/>
            </a:pPr>
            <a:r>
              <a:rPr lang="de-CH" dirty="0" smtClean="0"/>
              <a:t>Dialog-Situationen (privat/professionell)</a:t>
            </a:r>
          </a:p>
          <a:p>
            <a:pPr>
              <a:buFontTx/>
              <a:buChar char="-"/>
            </a:pPr>
            <a:r>
              <a:rPr lang="de-CH" dirty="0" smtClean="0"/>
              <a:t>Konfliktanalyse</a:t>
            </a:r>
          </a:p>
          <a:p>
            <a:pPr>
              <a:buFontTx/>
              <a:buChar char="-"/>
            </a:pPr>
            <a:r>
              <a:rPr lang="de-CH" dirty="0" smtClean="0"/>
              <a:t>Mediation</a:t>
            </a:r>
          </a:p>
          <a:p>
            <a:pPr>
              <a:buFontTx/>
              <a:buChar char="-"/>
            </a:pPr>
            <a:r>
              <a:rPr lang="de-CH" dirty="0" smtClean="0"/>
              <a:t>Gewaltprävention/‘SMS’ Schule mit Streitkultur</a:t>
            </a:r>
          </a:p>
          <a:p>
            <a:pPr>
              <a:buFontTx/>
              <a:buChar char="-"/>
            </a:pPr>
            <a:r>
              <a:rPr lang="de-CH" dirty="0" smtClean="0"/>
              <a:t>Modell für Unternehmensgestaltung</a:t>
            </a:r>
          </a:p>
          <a:p>
            <a:pPr>
              <a:buFontTx/>
              <a:buChar char="-"/>
            </a:pPr>
            <a:r>
              <a:rPr lang="de-CH" dirty="0" smtClean="0"/>
              <a:t>Modell für Unterrichtsgestaltung</a:t>
            </a:r>
          </a:p>
          <a:p>
            <a:pPr>
              <a:buFontTx/>
              <a:buChar char="-"/>
            </a:pPr>
            <a:r>
              <a:rPr lang="de-CH" dirty="0" smtClean="0"/>
              <a:t>Modell für Lebensgestaltung</a:t>
            </a:r>
          </a:p>
          <a:p>
            <a:pPr marL="0" lvl="2" indent="0">
              <a:buNone/>
            </a:pPr>
            <a:r>
              <a:rPr lang="de-CH" sz="2000" dirty="0"/>
              <a:t>	</a:t>
            </a:r>
            <a:r>
              <a:rPr lang="de-CH" sz="2000" dirty="0" smtClean="0"/>
              <a:t> </a:t>
            </a:r>
            <a:endParaRPr lang="de-CH" sz="2000" dirty="0"/>
          </a:p>
          <a:p>
            <a:pPr>
              <a:buFontTx/>
              <a:buChar char="-"/>
            </a:pPr>
            <a:endParaRPr lang="de-CH" sz="2000" dirty="0"/>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7288" y="332656"/>
            <a:ext cx="3709424" cy="746762"/>
          </a:xfrm>
          <a:prstGeom prst="rect">
            <a:avLst/>
          </a:prstGeom>
        </p:spPr>
      </p:pic>
    </p:spTree>
    <p:extLst>
      <p:ext uri="{BB962C8B-B14F-4D97-AF65-F5344CB8AC3E}">
        <p14:creationId xmlns:p14="http://schemas.microsoft.com/office/powerpoint/2010/main" val="2583827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r>
              <a:rPr lang="de-CH" b="1" dirty="0" smtClean="0"/>
              <a:t>Ziele des Regionalverbands</a:t>
            </a:r>
          </a:p>
          <a:p>
            <a:pPr marL="0" indent="0">
              <a:buNone/>
            </a:pPr>
            <a:endParaRPr lang="de-CH" dirty="0"/>
          </a:p>
          <a:p>
            <a:pPr marL="0" indent="0">
              <a:buNone/>
            </a:pPr>
            <a:r>
              <a:rPr lang="de-CH" dirty="0" smtClean="0"/>
              <a:t>Der Verein berät und vernetzt</a:t>
            </a:r>
          </a:p>
          <a:p>
            <a:pPr marL="0" indent="0">
              <a:buNone/>
            </a:pPr>
            <a:r>
              <a:rPr lang="de-CH" dirty="0" smtClean="0"/>
              <a:t>Trägerschaften und Mitarbeitende von     Tagesschulen </a:t>
            </a:r>
          </a:p>
          <a:p>
            <a:pPr marL="0" indent="0">
              <a:buNone/>
            </a:pPr>
            <a:r>
              <a:rPr lang="de-CH" dirty="0" smtClean="0"/>
              <a:t>sowie weitere Akteure der schulergänzenden Tagesbetreuung. </a:t>
            </a:r>
          </a:p>
          <a:p>
            <a:pPr marL="0" indent="0">
              <a:buNone/>
            </a:pPr>
            <a:endParaRPr lang="de-CH" dirty="0" smtClean="0"/>
          </a:p>
          <a:p>
            <a:pPr marL="0" indent="0">
              <a:buNone/>
            </a:pPr>
            <a:endParaRPr lang="de-CH" dirty="0"/>
          </a:p>
          <a:p>
            <a:pPr marL="0" indent="0">
              <a:buNone/>
            </a:pPr>
            <a:endParaRPr lang="de-CH" dirty="0"/>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36613" y="404664"/>
            <a:ext cx="3709424" cy="746762"/>
          </a:xfrm>
          <a:prstGeom prst="rect">
            <a:avLst/>
          </a:prstGeom>
        </p:spPr>
      </p:pic>
    </p:spTree>
    <p:extLst>
      <p:ext uri="{BB962C8B-B14F-4D97-AF65-F5344CB8AC3E}">
        <p14:creationId xmlns:p14="http://schemas.microsoft.com/office/powerpoint/2010/main" val="3461372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0" indent="0">
              <a:buNone/>
            </a:pPr>
            <a:r>
              <a:rPr lang="de-CH" dirty="0" smtClean="0"/>
              <a:t>Diskutieren Sie das Dialog-Modell!</a:t>
            </a:r>
            <a:endParaRPr lang="de-CH" dirty="0" smtClean="0"/>
          </a:p>
          <a:p>
            <a:pPr marL="0" indent="0">
              <a:buNone/>
            </a:pPr>
            <a:r>
              <a:rPr lang="de-CH" sz="2400" dirty="0" smtClean="0"/>
              <a:t>Dialog – mal konkret</a:t>
            </a:r>
            <a:r>
              <a:rPr lang="de-CH" sz="2400" dirty="0"/>
              <a:t>!</a:t>
            </a:r>
            <a:endParaRPr lang="de-CH" sz="2400" dirty="0" smtClean="0"/>
          </a:p>
          <a:p>
            <a:pPr marL="0" indent="0">
              <a:buNone/>
            </a:pPr>
            <a:endParaRPr lang="de-CH" sz="2400" dirty="0" smtClean="0"/>
          </a:p>
          <a:p>
            <a:pPr marL="0" lvl="2" indent="0">
              <a:buNone/>
            </a:pPr>
            <a:r>
              <a:rPr lang="de-CH" dirty="0" smtClean="0"/>
              <a:t>	Ist das Modell </a:t>
            </a:r>
            <a:r>
              <a:rPr lang="de-CH" dirty="0" err="1" smtClean="0"/>
              <a:t>nachvollziebar</a:t>
            </a:r>
            <a:r>
              <a:rPr lang="de-CH" dirty="0" smtClean="0"/>
              <a:t>/anwendbar? </a:t>
            </a:r>
          </a:p>
          <a:p>
            <a:pPr marL="0" lvl="2" indent="0">
              <a:buNone/>
            </a:pPr>
            <a:r>
              <a:rPr lang="de-CH" dirty="0" smtClean="0"/>
              <a:t>	Welche Bausteine erlebe ich häufig/selten/nie?</a:t>
            </a:r>
          </a:p>
          <a:p>
            <a:pPr marL="0" lvl="2" indent="0">
              <a:buNone/>
            </a:pPr>
            <a:r>
              <a:rPr lang="de-CH" dirty="0" smtClean="0"/>
              <a:t>	Könnte ich diese Elemente einbauen?</a:t>
            </a:r>
          </a:p>
          <a:p>
            <a:pPr marL="0" lvl="2" indent="0">
              <a:buNone/>
            </a:pPr>
            <a:r>
              <a:rPr lang="de-CH" dirty="0" smtClean="0"/>
              <a:t>	Kenne ich andere Modelle für Zusammenarbeit?</a:t>
            </a:r>
          </a:p>
          <a:p>
            <a:pPr marL="0" lvl="2" indent="0">
              <a:buNone/>
            </a:pPr>
            <a:r>
              <a:rPr lang="de-CH" dirty="0" smtClean="0"/>
              <a:t>	Beispiele von gelingender Zusammenarbeit?</a:t>
            </a:r>
          </a:p>
          <a:p>
            <a:pPr marL="0" lvl="2" indent="0">
              <a:buNone/>
            </a:pPr>
            <a:r>
              <a:rPr lang="de-CH" dirty="0" smtClean="0"/>
              <a:t>	…</a:t>
            </a:r>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27784" y="260648"/>
            <a:ext cx="3709424" cy="746762"/>
          </a:xfrm>
          <a:prstGeom prst="rect">
            <a:avLst/>
          </a:prstGeom>
        </p:spPr>
      </p:pic>
    </p:spTree>
    <p:extLst>
      <p:ext uri="{BB962C8B-B14F-4D97-AF65-F5344CB8AC3E}">
        <p14:creationId xmlns:p14="http://schemas.microsoft.com/office/powerpoint/2010/main" val="16970076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3568" y="1600200"/>
            <a:ext cx="8003232" cy="4525963"/>
          </a:xfrm>
        </p:spPr>
        <p:txBody>
          <a:bodyPr>
            <a:normAutofit fontScale="92500"/>
          </a:bodyPr>
          <a:lstStyle/>
          <a:p>
            <a:pPr marL="0" indent="0">
              <a:buNone/>
            </a:pPr>
            <a:r>
              <a:rPr lang="de-CH" b="1" dirty="0" smtClean="0"/>
              <a:t>Auswertung und Rückmeldung:</a:t>
            </a:r>
          </a:p>
          <a:p>
            <a:pPr marL="0" indent="0">
              <a:buNone/>
            </a:pPr>
            <a:r>
              <a:rPr lang="de-CH" dirty="0" smtClean="0"/>
              <a:t>Welche Gedanken möchten Sie im Plenum teilen? </a:t>
            </a:r>
          </a:p>
          <a:p>
            <a:pPr marL="0" indent="0">
              <a:buNone/>
            </a:pPr>
            <a:r>
              <a:rPr lang="de-CH" dirty="0" smtClean="0"/>
              <a:t>Welche Diskussionspunkte bewegen Sie? </a:t>
            </a:r>
          </a:p>
          <a:p>
            <a:pPr marL="0" indent="0">
              <a:buNone/>
            </a:pPr>
            <a:r>
              <a:rPr lang="de-CH" dirty="0" smtClean="0"/>
              <a:t>Welchen Aspekt nehmen Sie mit nach Hause?</a:t>
            </a:r>
          </a:p>
          <a:p>
            <a:pPr marL="0" indent="0">
              <a:buNone/>
            </a:pPr>
            <a:r>
              <a:rPr lang="de-CH" dirty="0" smtClean="0"/>
              <a:t>Haben Sie noch offene Fragen?</a:t>
            </a:r>
          </a:p>
          <a:p>
            <a:pPr marL="0" indent="0">
              <a:buNone/>
            </a:pPr>
            <a:endParaRPr lang="de-CH" dirty="0" smtClean="0"/>
          </a:p>
          <a:p>
            <a:pPr marL="0" indent="0">
              <a:buNone/>
            </a:pPr>
            <a:r>
              <a:rPr lang="de-CH" dirty="0" smtClean="0"/>
              <a:t>Wir bitten Sie um Rückmeldung – Ihre Meinung und Themenwünsche berücksichtigen wir gerne.</a:t>
            </a:r>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7288" y="260648"/>
            <a:ext cx="3709424" cy="746762"/>
          </a:xfrm>
          <a:prstGeom prst="rect">
            <a:avLst/>
          </a:prstGeom>
        </p:spPr>
      </p:pic>
    </p:spTree>
    <p:extLst>
      <p:ext uri="{BB962C8B-B14F-4D97-AF65-F5344CB8AC3E}">
        <p14:creationId xmlns:p14="http://schemas.microsoft.com/office/powerpoint/2010/main" val="847110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r>
              <a:rPr lang="de-CH" b="1" dirty="0" smtClean="0"/>
              <a:t>Herzlichen Dank für Ihre Aufmerksamkeit!</a:t>
            </a:r>
          </a:p>
          <a:p>
            <a:pPr marL="0" indent="0">
              <a:buNone/>
            </a:pPr>
            <a:r>
              <a:rPr lang="de-CH" dirty="0" smtClean="0"/>
              <a:t>Sie haben sich eine Stärkung am Buffet verdient.</a:t>
            </a:r>
          </a:p>
          <a:p>
            <a:pPr marL="0" indent="0">
              <a:buNone/>
            </a:pPr>
            <a:r>
              <a:rPr lang="de-CH" dirty="0" smtClean="0"/>
              <a:t>Nutzen Sie die Gelegenheit mit anderen ins Gespräch zu kommen.</a:t>
            </a:r>
          </a:p>
          <a:p>
            <a:pPr marL="0" indent="0">
              <a:buNone/>
            </a:pPr>
            <a:endParaRPr lang="de-CH" dirty="0"/>
          </a:p>
          <a:p>
            <a:pPr marL="0" indent="0">
              <a:buNone/>
            </a:pPr>
            <a:endParaRPr lang="de-CH" dirty="0" smtClean="0"/>
          </a:p>
          <a:p>
            <a:pPr marL="0" indent="0">
              <a:buNone/>
            </a:pPr>
            <a:r>
              <a:rPr lang="de-CH" dirty="0" smtClean="0"/>
              <a:t>Wir freuen uns, Sie im 2015 wieder begrüssen zu können.</a:t>
            </a:r>
          </a:p>
          <a:p>
            <a:pPr marL="0" indent="0">
              <a:buNone/>
            </a:pPr>
            <a:endParaRPr lang="de-CH" dirty="0"/>
          </a:p>
        </p:txBody>
      </p:sp>
      <p:pic>
        <p:nvPicPr>
          <p:cNvPr id="4" name="Grafik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17288" y="332656"/>
            <a:ext cx="3709424" cy="746762"/>
          </a:xfrm>
          <a:prstGeom prst="rect">
            <a:avLst/>
          </a:prstGeom>
        </p:spPr>
      </p:pic>
      <p:pic>
        <p:nvPicPr>
          <p:cNvPr id="5" name="j0214098.wav">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4168980" y="5589240"/>
            <a:ext cx="609600" cy="609600"/>
          </a:xfrm>
          <a:prstGeom prst="rect">
            <a:avLst/>
          </a:prstGeom>
        </p:spPr>
      </p:pic>
    </p:spTree>
    <p:extLst>
      <p:ext uri="{BB962C8B-B14F-4D97-AF65-F5344CB8AC3E}">
        <p14:creationId xmlns:p14="http://schemas.microsoft.com/office/powerpoint/2010/main" val="37440544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44" fill="hold"/>
                                        <p:tgtEl>
                                          <p:spTgt spid="5"/>
                                        </p:tgtEl>
                                      </p:cBhvr>
                                    </p:cmd>
                                  </p:childTnLst>
                                </p:cTn>
                              </p:par>
                            </p:childTnLst>
                          </p:cTn>
                        </p:par>
                      </p:childTnLst>
                    </p:cTn>
                  </p:par>
                </p:childTnLst>
              </p:cTn>
              <p:nextCondLst>
                <p:cond evt="onClick" delay="0">
                  <p:tgtEl>
                    <p:spTgt spid="5"/>
                  </p:tgtEl>
                </p:cond>
              </p:nextCondLst>
            </p:seq>
            <p:audio>
              <p:cMediaNode vol="100000">
                <p:cTn id="7" fill="hold" display="0">
                  <p:stCondLst>
                    <p:cond delay="indefinite"/>
                  </p:stCondLst>
                  <p:endCondLst>
                    <p:cond evt="onStopAudio" delay="0">
                      <p:tgtEl>
                        <p:sldTgt/>
                      </p:tgtEl>
                    </p:cond>
                  </p:endCondLst>
                </p:cTn>
                <p:tgtEl>
                  <p:spTgt spid="5"/>
                </p:tgtEl>
              </p:cMediaNode>
            </p:audi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340768"/>
            <a:ext cx="8229600" cy="4785395"/>
          </a:xfrm>
        </p:spPr>
        <p:txBody>
          <a:bodyPr>
            <a:normAutofit fontScale="92500" lnSpcReduction="20000"/>
          </a:bodyPr>
          <a:lstStyle/>
          <a:p>
            <a:pPr marL="0" indent="0">
              <a:buNone/>
            </a:pPr>
            <a:r>
              <a:rPr lang="de-DE" baseline="30000" dirty="0" smtClean="0">
                <a:solidFill>
                  <a:srgbClr val="000000"/>
                </a:solidFill>
                <a:latin typeface="Cambria"/>
              </a:rPr>
              <a:t>Literaturhinweise:</a:t>
            </a:r>
          </a:p>
          <a:p>
            <a:pPr marL="0" indent="0">
              <a:buNone/>
            </a:pPr>
            <a:endParaRPr lang="de-DE" baseline="30000" dirty="0" smtClean="0">
              <a:solidFill>
                <a:srgbClr val="000000"/>
              </a:solidFill>
              <a:latin typeface="Cambria"/>
            </a:endParaRPr>
          </a:p>
          <a:p>
            <a:r>
              <a:rPr lang="de-DE" baseline="30000" dirty="0" smtClean="0">
                <a:solidFill>
                  <a:srgbClr val="000000"/>
                </a:solidFill>
                <a:latin typeface="Cambria"/>
              </a:rPr>
              <a:t>BEUYS</a:t>
            </a:r>
            <a:r>
              <a:rPr lang="de-DE" baseline="30000" dirty="0">
                <a:solidFill>
                  <a:srgbClr val="000000"/>
                </a:solidFill>
                <a:latin typeface="Cambria"/>
              </a:rPr>
              <a:t>, Joseph: Jeder Mensch ist ein Künstler, Gespräche auf der </a:t>
            </a:r>
            <a:r>
              <a:rPr lang="de-DE" baseline="30000" dirty="0" err="1">
                <a:solidFill>
                  <a:srgbClr val="000000"/>
                </a:solidFill>
                <a:latin typeface="Cambria"/>
              </a:rPr>
              <a:t>Dokumenta</a:t>
            </a:r>
            <a:r>
              <a:rPr lang="de-DE" baseline="30000" dirty="0">
                <a:solidFill>
                  <a:srgbClr val="000000"/>
                </a:solidFill>
                <a:latin typeface="Cambria"/>
              </a:rPr>
              <a:t> 1972, Aufgezeichnet von C. </a:t>
            </a:r>
            <a:r>
              <a:rPr lang="de-DE" baseline="30000" dirty="0" err="1">
                <a:solidFill>
                  <a:srgbClr val="000000"/>
                </a:solidFill>
                <a:latin typeface="Cambria"/>
              </a:rPr>
              <a:t>Bodemann</a:t>
            </a:r>
            <a:r>
              <a:rPr lang="de-DE" baseline="30000" dirty="0">
                <a:solidFill>
                  <a:srgbClr val="000000"/>
                </a:solidFill>
                <a:latin typeface="Cambria"/>
              </a:rPr>
              <a:t>-­‐Ritter. Frankfurt: </a:t>
            </a:r>
            <a:r>
              <a:rPr lang="de-DE" baseline="30000" dirty="0" smtClean="0">
                <a:solidFill>
                  <a:srgbClr val="000000"/>
                </a:solidFill>
                <a:latin typeface="Cambria"/>
              </a:rPr>
              <a:t>Ullstein1988</a:t>
            </a:r>
          </a:p>
          <a:p>
            <a:r>
              <a:rPr lang="de-DE" baseline="30000" dirty="0" smtClean="0">
                <a:solidFill>
                  <a:srgbClr val="000000"/>
                </a:solidFill>
                <a:latin typeface="Cambria"/>
              </a:rPr>
              <a:t>BOHM</a:t>
            </a:r>
            <a:r>
              <a:rPr lang="de-DE" baseline="30000" dirty="0">
                <a:solidFill>
                  <a:srgbClr val="000000"/>
                </a:solidFill>
                <a:latin typeface="Cambria"/>
              </a:rPr>
              <a:t>, David: Der Dialog. Das offene Gespräch am Ende der Dis-­‐ </a:t>
            </a:r>
            <a:r>
              <a:rPr lang="de-DE" baseline="30000" dirty="0" err="1">
                <a:solidFill>
                  <a:srgbClr val="000000"/>
                </a:solidFill>
                <a:latin typeface="Cambria"/>
              </a:rPr>
              <a:t>kussionen</a:t>
            </a:r>
            <a:r>
              <a:rPr lang="de-DE" baseline="30000" dirty="0">
                <a:solidFill>
                  <a:srgbClr val="000000"/>
                </a:solidFill>
                <a:latin typeface="Cambria"/>
              </a:rPr>
              <a:t>. Stuttgart: Klett – Cotta </a:t>
            </a:r>
            <a:r>
              <a:rPr lang="de-DE" baseline="30000" dirty="0" smtClean="0">
                <a:solidFill>
                  <a:srgbClr val="000000"/>
                </a:solidFill>
                <a:latin typeface="Cambria"/>
              </a:rPr>
              <a:t>1998</a:t>
            </a:r>
          </a:p>
          <a:p>
            <a:r>
              <a:rPr lang="de-DE" baseline="30000" dirty="0" smtClean="0">
                <a:solidFill>
                  <a:srgbClr val="000000"/>
                </a:solidFill>
                <a:latin typeface="Cambria"/>
              </a:rPr>
              <a:t>DATHE</a:t>
            </a:r>
            <a:r>
              <a:rPr lang="de-DE" baseline="30000" dirty="0">
                <a:solidFill>
                  <a:srgbClr val="000000"/>
                </a:solidFill>
                <a:latin typeface="Cambria"/>
              </a:rPr>
              <a:t>, Michael: Die Idee der Just Community als realisierte Al-­‐ </a:t>
            </a:r>
            <a:r>
              <a:rPr lang="de-DE" baseline="30000" dirty="0" err="1">
                <a:solidFill>
                  <a:srgbClr val="000000"/>
                </a:solidFill>
                <a:latin typeface="Cambria"/>
              </a:rPr>
              <a:t>ternativschulen</a:t>
            </a:r>
            <a:r>
              <a:rPr lang="de-DE" baseline="30000" dirty="0">
                <a:solidFill>
                  <a:srgbClr val="000000"/>
                </a:solidFill>
                <a:latin typeface="Cambria"/>
              </a:rPr>
              <a:t>, Ein Ansatz nach Lawrence Kohlberg. </a:t>
            </a:r>
            <a:r>
              <a:rPr lang="de-DE" baseline="30000" dirty="0" smtClean="0">
                <a:solidFill>
                  <a:srgbClr val="000000"/>
                </a:solidFill>
                <a:latin typeface="Cambria"/>
              </a:rPr>
              <a:t>Studienarbeit</a:t>
            </a:r>
            <a:r>
              <a:rPr lang="de-DE" baseline="30000" dirty="0">
                <a:solidFill>
                  <a:srgbClr val="000000"/>
                </a:solidFill>
                <a:latin typeface="Cambria"/>
              </a:rPr>
              <a:t>. München /Ravensburg: GRIN Verlag </a:t>
            </a:r>
            <a:r>
              <a:rPr lang="de-DE" baseline="30000" dirty="0" smtClean="0">
                <a:solidFill>
                  <a:srgbClr val="000000"/>
                </a:solidFill>
                <a:latin typeface="Cambria"/>
              </a:rPr>
              <a:t>2006</a:t>
            </a:r>
          </a:p>
          <a:p>
            <a:r>
              <a:rPr lang="de-DE" baseline="30000" dirty="0">
                <a:solidFill>
                  <a:srgbClr val="000000"/>
                </a:solidFill>
                <a:latin typeface="Cambria"/>
              </a:rPr>
              <a:t>DUSS-­‐VON WERDT, Joseph: homo </a:t>
            </a:r>
            <a:r>
              <a:rPr lang="de-DE" baseline="30000" dirty="0" err="1">
                <a:solidFill>
                  <a:srgbClr val="000000"/>
                </a:solidFill>
                <a:latin typeface="Cambria"/>
              </a:rPr>
              <a:t>mediator</a:t>
            </a:r>
            <a:r>
              <a:rPr lang="de-DE" baseline="30000" dirty="0">
                <a:solidFill>
                  <a:srgbClr val="000000"/>
                </a:solidFill>
                <a:latin typeface="Cambria"/>
              </a:rPr>
              <a:t>. Stuttgart: Klett Cotta Verlag </a:t>
            </a:r>
            <a:r>
              <a:rPr lang="de-DE" baseline="30000" dirty="0" smtClean="0">
                <a:solidFill>
                  <a:srgbClr val="000000"/>
                </a:solidFill>
                <a:latin typeface="Cambria"/>
              </a:rPr>
              <a:t>2005</a:t>
            </a:r>
          </a:p>
          <a:p>
            <a:r>
              <a:rPr lang="de-DE" baseline="30000" dirty="0" smtClean="0">
                <a:solidFill>
                  <a:srgbClr val="000000"/>
                </a:solidFill>
                <a:latin typeface="Cambria"/>
              </a:rPr>
              <a:t>HAAS</a:t>
            </a:r>
            <a:r>
              <a:rPr lang="de-DE" baseline="30000" dirty="0">
                <a:solidFill>
                  <a:srgbClr val="000000"/>
                </a:solidFill>
                <a:latin typeface="Cambria"/>
              </a:rPr>
              <a:t>, Esther &amp; WIRZ, Toni: Mediation. Zürich: Beobachter Buch-­‐ </a:t>
            </a:r>
            <a:r>
              <a:rPr lang="de-DE" baseline="30000" dirty="0" err="1">
                <a:solidFill>
                  <a:srgbClr val="000000"/>
                </a:solidFill>
                <a:latin typeface="Cambria"/>
              </a:rPr>
              <a:t>verlag</a:t>
            </a:r>
            <a:r>
              <a:rPr lang="de-DE" baseline="30000" dirty="0">
                <a:solidFill>
                  <a:srgbClr val="000000"/>
                </a:solidFill>
                <a:latin typeface="Cambria"/>
              </a:rPr>
              <a:t> </a:t>
            </a:r>
            <a:r>
              <a:rPr lang="de-DE" baseline="30000" dirty="0" smtClean="0">
                <a:solidFill>
                  <a:srgbClr val="000000"/>
                </a:solidFill>
                <a:latin typeface="Cambria"/>
              </a:rPr>
              <a:t>2003</a:t>
            </a:r>
          </a:p>
          <a:p>
            <a:r>
              <a:rPr lang="de-DE" baseline="30000" dirty="0" smtClean="0">
                <a:solidFill>
                  <a:srgbClr val="000000"/>
                </a:solidFill>
                <a:latin typeface="Cambria"/>
              </a:rPr>
              <a:t>BAUER,</a:t>
            </a:r>
            <a:r>
              <a:rPr lang="de-DE" dirty="0" smtClean="0">
                <a:solidFill>
                  <a:srgbClr val="000000"/>
                </a:solidFill>
                <a:latin typeface="Cambria"/>
              </a:rPr>
              <a:t> </a:t>
            </a:r>
            <a:r>
              <a:rPr lang="de-DE" baseline="30000" dirty="0">
                <a:solidFill>
                  <a:srgbClr val="000000"/>
                </a:solidFill>
                <a:latin typeface="Cambria"/>
              </a:rPr>
              <a:t>Joachim: Lob der Schule. </a:t>
            </a:r>
            <a:r>
              <a:rPr lang="de-DE" baseline="30000" dirty="0">
                <a:solidFill>
                  <a:srgbClr val="000000"/>
                </a:solidFill>
                <a:latin typeface="Cambria"/>
              </a:rPr>
              <a:t>München: Wilhelm Heyne </a:t>
            </a:r>
            <a:r>
              <a:rPr lang="de-DE" baseline="30000" dirty="0" smtClean="0">
                <a:solidFill>
                  <a:srgbClr val="000000"/>
                </a:solidFill>
                <a:latin typeface="Cambria"/>
              </a:rPr>
              <a:t>Verlag 2008</a:t>
            </a:r>
          </a:p>
          <a:p>
            <a:pPr marL="0" indent="0">
              <a:buNone/>
            </a:pPr>
            <a:endParaRPr lang="de-DE" baseline="30000" dirty="0">
              <a:solidFill>
                <a:srgbClr val="000000"/>
              </a:solidFill>
              <a:latin typeface="Cambria"/>
            </a:endParaRPr>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7288" y="260648"/>
            <a:ext cx="3709424" cy="746762"/>
          </a:xfrm>
          <a:prstGeom prst="rect">
            <a:avLst/>
          </a:prstGeom>
        </p:spPr>
      </p:pic>
    </p:spTree>
    <p:extLst>
      <p:ext uri="{BB962C8B-B14F-4D97-AF65-F5344CB8AC3E}">
        <p14:creationId xmlns:p14="http://schemas.microsoft.com/office/powerpoint/2010/main" val="2678653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nhaltsplatzhalt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555776" y="404664"/>
            <a:ext cx="3709424" cy="746762"/>
          </a:xfrm>
        </p:spPr>
      </p:pic>
      <p:sp>
        <p:nvSpPr>
          <p:cNvPr id="6" name="Textfeld 5"/>
          <p:cNvSpPr txBox="1"/>
          <p:nvPr/>
        </p:nvSpPr>
        <p:spPr>
          <a:xfrm>
            <a:off x="755576" y="1484784"/>
            <a:ext cx="7848872" cy="4327338"/>
          </a:xfrm>
          <a:prstGeom prst="rect">
            <a:avLst/>
          </a:prstGeom>
          <a:noFill/>
        </p:spPr>
        <p:txBody>
          <a:bodyPr wrap="square" rtlCol="0">
            <a:spAutoFit/>
          </a:bodyPr>
          <a:lstStyle/>
          <a:p>
            <a:pPr>
              <a:spcBef>
                <a:spcPct val="20000"/>
              </a:spcBef>
            </a:pPr>
            <a:r>
              <a:rPr lang="de-CH" sz="3200" dirty="0"/>
              <a:t>Der Verein fördert den Ausbau </a:t>
            </a:r>
            <a:endParaRPr lang="de-CH" sz="3200" dirty="0" smtClean="0"/>
          </a:p>
          <a:p>
            <a:pPr>
              <a:spcBef>
                <a:spcPct val="20000"/>
              </a:spcBef>
            </a:pPr>
            <a:r>
              <a:rPr lang="de-CH" sz="3200" dirty="0" smtClean="0"/>
              <a:t>und </a:t>
            </a:r>
            <a:r>
              <a:rPr lang="de-CH" sz="3200" dirty="0"/>
              <a:t>die qualitative Weiterentwicklung </a:t>
            </a:r>
            <a:endParaRPr lang="de-CH" sz="3200" dirty="0" smtClean="0"/>
          </a:p>
          <a:p>
            <a:pPr>
              <a:spcBef>
                <a:spcPct val="20000"/>
              </a:spcBef>
            </a:pPr>
            <a:r>
              <a:rPr lang="de-CH" sz="3200" dirty="0" smtClean="0"/>
              <a:t>von </a:t>
            </a:r>
            <a:r>
              <a:rPr lang="de-CH" sz="3200" dirty="0"/>
              <a:t>öffentlichen Tagesschulen und von schulischer Tagesbetreuung (‘Tagesschulen’) im Kanton </a:t>
            </a:r>
            <a:r>
              <a:rPr lang="de-CH" sz="3200" dirty="0" smtClean="0"/>
              <a:t>Zürich.</a:t>
            </a:r>
          </a:p>
          <a:p>
            <a:pPr>
              <a:spcBef>
                <a:spcPct val="20000"/>
              </a:spcBef>
            </a:pPr>
            <a:r>
              <a:rPr lang="de-CH" sz="3200" dirty="0" smtClean="0"/>
              <a:t>Der Verein ist Mitglied im Verein Bildung &amp; Betreuung, </a:t>
            </a:r>
            <a:r>
              <a:rPr lang="de-CH" sz="3200" dirty="0" smtClean="0"/>
              <a:t>dem Schweizerischen </a:t>
            </a:r>
            <a:r>
              <a:rPr lang="de-CH" sz="3200" dirty="0" smtClean="0"/>
              <a:t>Verband für schulische Tagesbetreuung.</a:t>
            </a:r>
            <a:endParaRPr lang="de-CH" sz="3200" dirty="0"/>
          </a:p>
        </p:txBody>
      </p:sp>
    </p:spTree>
    <p:extLst>
      <p:ext uri="{BB962C8B-B14F-4D97-AF65-F5344CB8AC3E}">
        <p14:creationId xmlns:p14="http://schemas.microsoft.com/office/powerpoint/2010/main" val="1552995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81284" y="404664"/>
            <a:ext cx="3709424" cy="746762"/>
          </a:xfrm>
        </p:spPr>
      </p:pic>
      <p:sp>
        <p:nvSpPr>
          <p:cNvPr id="5" name="Textfeld 4"/>
          <p:cNvSpPr txBox="1"/>
          <p:nvPr/>
        </p:nvSpPr>
        <p:spPr>
          <a:xfrm>
            <a:off x="683568" y="1556792"/>
            <a:ext cx="7704856" cy="5170646"/>
          </a:xfrm>
          <a:prstGeom prst="rect">
            <a:avLst/>
          </a:prstGeom>
          <a:noFill/>
        </p:spPr>
        <p:txBody>
          <a:bodyPr wrap="square" rtlCol="0">
            <a:spAutoFit/>
          </a:bodyPr>
          <a:lstStyle/>
          <a:p>
            <a:r>
              <a:rPr lang="de-CH" sz="3600" dirty="0" smtClean="0"/>
              <a:t>Input zum Thema</a:t>
            </a:r>
            <a:r>
              <a:rPr lang="de-CH" sz="3600" dirty="0" smtClean="0"/>
              <a:t>: 	</a:t>
            </a:r>
            <a:r>
              <a:rPr lang="de-CH" sz="3600" b="1" dirty="0" smtClean="0"/>
              <a:t>Zusammenarbeit </a:t>
            </a:r>
          </a:p>
          <a:p>
            <a:endParaRPr lang="de-CH" dirty="0"/>
          </a:p>
          <a:p>
            <a:r>
              <a:rPr lang="de-CH" sz="2400" b="1" dirty="0" smtClean="0"/>
              <a:t>Einige Fragen zum Einstieg:</a:t>
            </a:r>
          </a:p>
          <a:p>
            <a:pPr marL="342900" indent="-342900">
              <a:buAutoNum type="arabicPeriod"/>
            </a:pPr>
            <a:r>
              <a:rPr lang="de-CH" sz="2400" dirty="0" smtClean="0"/>
              <a:t>Mit welchen Personen/Personengruppen arbeite ich intensiv zusammen?</a:t>
            </a:r>
            <a:endParaRPr lang="de-CH" sz="2400" dirty="0"/>
          </a:p>
          <a:p>
            <a:pPr marL="342900" indent="-342900">
              <a:buAutoNum type="arabicPeriod"/>
            </a:pPr>
            <a:r>
              <a:rPr lang="de-CH" sz="2400" dirty="0" smtClean="0"/>
              <a:t>Was ist der Unterschied zwischen Zusammenarbeit und Beziehung?</a:t>
            </a:r>
            <a:endParaRPr lang="de-CH" sz="2400" dirty="0"/>
          </a:p>
          <a:p>
            <a:pPr marL="342900" indent="-342900">
              <a:buAutoNum type="arabicPeriod"/>
            </a:pPr>
            <a:r>
              <a:rPr lang="de-CH" sz="2400" dirty="0" smtClean="0"/>
              <a:t>Kann man Zusammenarbeit definieren als professionelle Beziehungspflege mit dem Fokus auf der Sachebene?</a:t>
            </a:r>
            <a:endParaRPr lang="de-CH" sz="2400" dirty="0"/>
          </a:p>
          <a:p>
            <a:pPr marL="342900" indent="-342900">
              <a:buAutoNum type="arabicPeriod"/>
            </a:pPr>
            <a:r>
              <a:rPr lang="de-CH" sz="2400" dirty="0" smtClean="0"/>
              <a:t>Wie stark fallen Beziehungsaspekte ins Gewicht?</a:t>
            </a:r>
            <a:endParaRPr lang="de-CH" sz="2400" dirty="0"/>
          </a:p>
          <a:p>
            <a:pPr marL="342900" indent="-342900">
              <a:buAutoNum type="arabicPeriod"/>
            </a:pPr>
            <a:r>
              <a:rPr lang="de-CH" sz="2400" dirty="0" smtClean="0"/>
              <a:t>Kann ich mit Personen zusammenarbeiten, mit denen ich keine gute Beziehung pflege?</a:t>
            </a:r>
          </a:p>
          <a:p>
            <a:pPr marL="342900" indent="-342900">
              <a:buAutoNum type="arabicPeriod"/>
            </a:pPr>
            <a:endParaRPr lang="de-CH" dirty="0"/>
          </a:p>
          <a:p>
            <a:pPr marL="342900" indent="-342900">
              <a:buAutoNum type="arabicPeriod"/>
            </a:pPr>
            <a:endParaRPr lang="de-CH" dirty="0"/>
          </a:p>
        </p:txBody>
      </p:sp>
    </p:spTree>
    <p:extLst>
      <p:ext uri="{BB962C8B-B14F-4D97-AF65-F5344CB8AC3E}">
        <p14:creationId xmlns:p14="http://schemas.microsoft.com/office/powerpoint/2010/main" val="3945711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771800" y="476672"/>
            <a:ext cx="3709424" cy="746762"/>
          </a:xfrm>
        </p:spPr>
      </p:pic>
      <p:sp>
        <p:nvSpPr>
          <p:cNvPr id="6" name="Textfeld 5"/>
          <p:cNvSpPr txBox="1"/>
          <p:nvPr/>
        </p:nvSpPr>
        <p:spPr>
          <a:xfrm>
            <a:off x="827584" y="1988840"/>
            <a:ext cx="7488832" cy="3785652"/>
          </a:xfrm>
          <a:prstGeom prst="rect">
            <a:avLst/>
          </a:prstGeom>
          <a:noFill/>
        </p:spPr>
        <p:txBody>
          <a:bodyPr wrap="square" rtlCol="0">
            <a:spAutoFit/>
          </a:bodyPr>
          <a:lstStyle/>
          <a:p>
            <a:r>
              <a:rPr lang="de-CH" sz="2400" dirty="0" smtClean="0"/>
              <a:t>Weshalb ist Zusammenarbeit / professionelle Beziehungsarbeit zentral?</a:t>
            </a:r>
          </a:p>
          <a:p>
            <a:endParaRPr lang="de-CH" sz="2400" dirty="0"/>
          </a:p>
          <a:p>
            <a:pPr marL="342900" indent="-342900">
              <a:buAutoNum type="arabicPeriod"/>
            </a:pPr>
            <a:r>
              <a:rPr lang="de-CH" sz="2400" b="1" dirty="0" smtClean="0"/>
              <a:t>Gesundheit</a:t>
            </a:r>
          </a:p>
          <a:p>
            <a:r>
              <a:rPr lang="de-CH" sz="2400" dirty="0"/>
              <a:t>	</a:t>
            </a:r>
            <a:r>
              <a:rPr lang="de-CH" sz="2400" dirty="0" smtClean="0"/>
              <a:t>Stressforschung</a:t>
            </a:r>
          </a:p>
          <a:p>
            <a:r>
              <a:rPr lang="de-CH" sz="2400" dirty="0"/>
              <a:t>	</a:t>
            </a:r>
            <a:r>
              <a:rPr lang="de-CH" sz="2400" dirty="0" smtClean="0"/>
              <a:t>Beziehungsstress  aktiviert Hormone</a:t>
            </a:r>
          </a:p>
          <a:p>
            <a:r>
              <a:rPr lang="de-CH" sz="2400" dirty="0"/>
              <a:t>	</a:t>
            </a:r>
            <a:r>
              <a:rPr lang="de-CH" sz="2400" dirty="0" smtClean="0"/>
              <a:t>Hormone bringen den Körper in Stressmodus</a:t>
            </a:r>
          </a:p>
          <a:p>
            <a:r>
              <a:rPr lang="de-CH" sz="2400" dirty="0"/>
              <a:t>	</a:t>
            </a:r>
            <a:r>
              <a:rPr lang="de-CH" sz="2400" dirty="0" smtClean="0"/>
              <a:t>Immunfunktionen sind stark beeinträchtigt</a:t>
            </a:r>
          </a:p>
          <a:p>
            <a:r>
              <a:rPr lang="de-CH" sz="2400" dirty="0"/>
              <a:t>	</a:t>
            </a:r>
            <a:r>
              <a:rPr lang="de-CH" sz="2400" dirty="0" smtClean="0"/>
              <a:t>Hormone können Genmutationen hervorrufen</a:t>
            </a:r>
          </a:p>
          <a:p>
            <a:r>
              <a:rPr lang="de-CH" sz="2400" dirty="0"/>
              <a:t>	</a:t>
            </a:r>
            <a:r>
              <a:rPr lang="de-CH" sz="2400" dirty="0" smtClean="0"/>
              <a:t>Literaturtipp: Joachim Bauer</a:t>
            </a:r>
            <a:endParaRPr lang="de-CH" sz="2400" dirty="0"/>
          </a:p>
        </p:txBody>
      </p:sp>
    </p:spTree>
    <p:extLst>
      <p:ext uri="{BB962C8B-B14F-4D97-AF65-F5344CB8AC3E}">
        <p14:creationId xmlns:p14="http://schemas.microsoft.com/office/powerpoint/2010/main" val="429481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43808" y="332656"/>
            <a:ext cx="3709424" cy="746762"/>
          </a:xfrm>
        </p:spPr>
      </p:pic>
      <p:sp>
        <p:nvSpPr>
          <p:cNvPr id="5" name="Textfeld 4"/>
          <p:cNvSpPr txBox="1"/>
          <p:nvPr/>
        </p:nvSpPr>
        <p:spPr>
          <a:xfrm>
            <a:off x="827584" y="1988840"/>
            <a:ext cx="7560840" cy="4431983"/>
          </a:xfrm>
          <a:prstGeom prst="rect">
            <a:avLst/>
          </a:prstGeom>
          <a:noFill/>
        </p:spPr>
        <p:txBody>
          <a:bodyPr wrap="square" rtlCol="0">
            <a:spAutoFit/>
          </a:bodyPr>
          <a:lstStyle/>
          <a:p>
            <a:r>
              <a:rPr lang="de-CH" sz="2400" dirty="0" smtClean="0"/>
              <a:t>Weshalb ist Zusammenarbeit / professionelle Beziehungsarbeit zentral?</a:t>
            </a:r>
          </a:p>
          <a:p>
            <a:endParaRPr lang="de-CH" sz="2400" b="1" dirty="0" smtClean="0"/>
          </a:p>
          <a:p>
            <a:r>
              <a:rPr lang="de-CH" sz="2400" b="1" dirty="0" smtClean="0"/>
              <a:t>2. Zufriedenheit – Glück</a:t>
            </a:r>
            <a:endParaRPr lang="de-CH" sz="2400" dirty="0" smtClean="0"/>
          </a:p>
          <a:p>
            <a:r>
              <a:rPr lang="de-CH" sz="2400" dirty="0" smtClean="0"/>
              <a:t>	Gelingende Zusammenarbeit macht </a:t>
            </a:r>
            <a:r>
              <a:rPr lang="de-CH" sz="2400" dirty="0" err="1" smtClean="0"/>
              <a:t>resilient</a:t>
            </a:r>
            <a:endParaRPr lang="de-CH" sz="2400" dirty="0" smtClean="0"/>
          </a:p>
          <a:p>
            <a:r>
              <a:rPr lang="de-CH" sz="2400" dirty="0" smtClean="0"/>
              <a:t>	</a:t>
            </a:r>
            <a:r>
              <a:rPr lang="de-CH" sz="2400" dirty="0" err="1" smtClean="0"/>
              <a:t>Resilienzforschung</a:t>
            </a:r>
            <a:endParaRPr lang="de-CH" sz="2400" dirty="0" smtClean="0"/>
          </a:p>
          <a:p>
            <a:r>
              <a:rPr lang="de-CH" sz="2400" dirty="0" smtClean="0"/>
              <a:t>	Fähigkeiten widrige Umstände zu überwinden</a:t>
            </a:r>
          </a:p>
          <a:p>
            <a:r>
              <a:rPr lang="de-CH" sz="2400" dirty="0" smtClean="0"/>
              <a:t>	Kinder brauchen mindestens eine verfügbare 	unterstützende Person in ihrem Umfeld</a:t>
            </a:r>
          </a:p>
          <a:p>
            <a:pPr lvl="2"/>
            <a:r>
              <a:rPr lang="de-CH" sz="2400" dirty="0" smtClean="0"/>
              <a:t>Positive Auswirkungen auf Lebenserfolg</a:t>
            </a:r>
          </a:p>
          <a:p>
            <a:r>
              <a:rPr lang="de-CH" sz="2400" dirty="0" smtClean="0"/>
              <a:t>	Positive Auswirkung auf Lebenserwartung</a:t>
            </a:r>
          </a:p>
          <a:p>
            <a:r>
              <a:rPr lang="de-CH" dirty="0" smtClean="0"/>
              <a:t>	</a:t>
            </a:r>
            <a:endParaRPr lang="de-CH" dirty="0"/>
          </a:p>
        </p:txBody>
      </p:sp>
    </p:spTree>
    <p:extLst>
      <p:ext uri="{BB962C8B-B14F-4D97-AF65-F5344CB8AC3E}">
        <p14:creationId xmlns:p14="http://schemas.microsoft.com/office/powerpoint/2010/main" val="103534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771800" y="332656"/>
            <a:ext cx="3709424" cy="746762"/>
          </a:xfrm>
        </p:spPr>
      </p:pic>
      <p:sp>
        <p:nvSpPr>
          <p:cNvPr id="5" name="Textfeld 4"/>
          <p:cNvSpPr txBox="1"/>
          <p:nvPr/>
        </p:nvSpPr>
        <p:spPr>
          <a:xfrm>
            <a:off x="755576" y="1484784"/>
            <a:ext cx="7560840" cy="5170646"/>
          </a:xfrm>
          <a:prstGeom prst="rect">
            <a:avLst/>
          </a:prstGeom>
          <a:noFill/>
        </p:spPr>
        <p:txBody>
          <a:bodyPr wrap="square" rtlCol="0">
            <a:spAutoFit/>
          </a:bodyPr>
          <a:lstStyle/>
          <a:p>
            <a:r>
              <a:rPr lang="de-CH" sz="2400" dirty="0" smtClean="0"/>
              <a:t>Weshalb ist Zusammenarbeit / professionelle Beziehungsarbeit zentral?</a:t>
            </a:r>
          </a:p>
          <a:p>
            <a:endParaRPr lang="de-CH" sz="2400" dirty="0" smtClean="0"/>
          </a:p>
          <a:p>
            <a:r>
              <a:rPr lang="de-CH" sz="2400" b="1" dirty="0" smtClean="0"/>
              <a:t>3. Das ganze System profitiert</a:t>
            </a:r>
          </a:p>
          <a:p>
            <a:r>
              <a:rPr lang="de-CH" sz="2400" dirty="0"/>
              <a:t>	</a:t>
            </a:r>
            <a:r>
              <a:rPr lang="de-CH" sz="2400" dirty="0" smtClean="0"/>
              <a:t>Systemischer Ansatz </a:t>
            </a:r>
          </a:p>
          <a:p>
            <a:r>
              <a:rPr lang="de-CH" sz="2400" dirty="0"/>
              <a:t>	</a:t>
            </a:r>
            <a:r>
              <a:rPr lang="de-CH" sz="2400" dirty="0" smtClean="0"/>
              <a:t>Interaktion zwischen den Systemen (Kind- 	Elternhaus- Schule etc.)</a:t>
            </a:r>
          </a:p>
          <a:p>
            <a:r>
              <a:rPr lang="de-CH" sz="2400" dirty="0"/>
              <a:t>	</a:t>
            </a:r>
            <a:r>
              <a:rPr lang="de-CH" sz="2400" dirty="0" smtClean="0"/>
              <a:t>Positive oder negative Veränderungen in einem 	System tangiert alle anderen Systeme</a:t>
            </a:r>
          </a:p>
          <a:p>
            <a:r>
              <a:rPr lang="de-CH" sz="2400" dirty="0"/>
              <a:t>	</a:t>
            </a:r>
            <a:r>
              <a:rPr lang="de-CH" sz="2400" dirty="0" smtClean="0"/>
              <a:t>Erfolg in einem System –Erfolgschancen im 	Folgesystem</a:t>
            </a:r>
          </a:p>
          <a:p>
            <a:r>
              <a:rPr lang="de-CH" sz="2400" dirty="0"/>
              <a:t>	</a:t>
            </a:r>
            <a:r>
              <a:rPr lang="de-CH" sz="2400" dirty="0" smtClean="0"/>
              <a:t>Bewältigung von Übergängen</a:t>
            </a:r>
          </a:p>
          <a:p>
            <a:r>
              <a:rPr lang="de-CH" sz="2400" dirty="0"/>
              <a:t>	</a:t>
            </a:r>
            <a:endParaRPr lang="de-CH" sz="2400" dirty="0" smtClean="0"/>
          </a:p>
          <a:p>
            <a:endParaRPr lang="de-CH" dirty="0"/>
          </a:p>
        </p:txBody>
      </p:sp>
    </p:spTree>
    <p:extLst>
      <p:ext uri="{BB962C8B-B14F-4D97-AF65-F5344CB8AC3E}">
        <p14:creationId xmlns:p14="http://schemas.microsoft.com/office/powerpoint/2010/main" val="700791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27784" y="332656"/>
            <a:ext cx="3709424" cy="746762"/>
          </a:xfrm>
        </p:spPr>
      </p:pic>
      <p:sp>
        <p:nvSpPr>
          <p:cNvPr id="5" name="Textfeld 4"/>
          <p:cNvSpPr txBox="1"/>
          <p:nvPr/>
        </p:nvSpPr>
        <p:spPr>
          <a:xfrm>
            <a:off x="663554" y="1412776"/>
            <a:ext cx="7776864" cy="4062651"/>
          </a:xfrm>
          <a:prstGeom prst="rect">
            <a:avLst/>
          </a:prstGeom>
          <a:noFill/>
        </p:spPr>
        <p:txBody>
          <a:bodyPr wrap="square" rtlCol="0">
            <a:spAutoFit/>
          </a:bodyPr>
          <a:lstStyle/>
          <a:p>
            <a:r>
              <a:rPr lang="de-CH" sz="2400" dirty="0" smtClean="0"/>
              <a:t>Weshalb ist Zusammenarbeit / professionelle Beziehungsarbeit zentral?</a:t>
            </a:r>
          </a:p>
          <a:p>
            <a:endParaRPr lang="de-CH" sz="2400" b="1" dirty="0"/>
          </a:p>
          <a:p>
            <a:r>
              <a:rPr lang="de-CH" sz="2400" b="1" dirty="0" smtClean="0"/>
              <a:t>4. Qualität  - </a:t>
            </a:r>
            <a:r>
              <a:rPr lang="de-CH" sz="2400" b="1" dirty="0" smtClean="0"/>
              <a:t>Nachhaltigkeit</a:t>
            </a:r>
            <a:endParaRPr lang="de-CH" sz="2400" b="1" dirty="0" smtClean="0"/>
          </a:p>
          <a:p>
            <a:r>
              <a:rPr lang="de-CH" sz="2400" dirty="0"/>
              <a:t>	</a:t>
            </a:r>
            <a:r>
              <a:rPr lang="de-CH" sz="2400" dirty="0" smtClean="0"/>
              <a:t>Lebensqualität wird systemisch verbessert</a:t>
            </a:r>
          </a:p>
          <a:p>
            <a:r>
              <a:rPr lang="de-CH" sz="2400" dirty="0"/>
              <a:t>	</a:t>
            </a:r>
            <a:r>
              <a:rPr lang="de-CH" sz="2400" dirty="0" smtClean="0"/>
              <a:t>Ressourcen von allen Beteiligten werden eingebracht</a:t>
            </a:r>
          </a:p>
          <a:p>
            <a:r>
              <a:rPr lang="de-CH" sz="2400" dirty="0"/>
              <a:t>	</a:t>
            </a:r>
            <a:r>
              <a:rPr lang="de-CH" sz="2400" dirty="0" smtClean="0"/>
              <a:t>Kreative und innovative Lösungen werden möglich</a:t>
            </a:r>
          </a:p>
          <a:p>
            <a:r>
              <a:rPr lang="de-CH" sz="2400" dirty="0"/>
              <a:t>	</a:t>
            </a:r>
            <a:r>
              <a:rPr lang="de-CH" sz="2400" dirty="0" smtClean="0"/>
              <a:t>Die Auswirkungen wirken sich auf Systeme aus</a:t>
            </a:r>
          </a:p>
          <a:p>
            <a:r>
              <a:rPr lang="de-CH" sz="2400" dirty="0"/>
              <a:t>	</a:t>
            </a:r>
            <a:r>
              <a:rPr lang="de-CH" sz="2400" dirty="0" err="1" smtClean="0"/>
              <a:t>Bsp</a:t>
            </a:r>
            <a:r>
              <a:rPr lang="de-CH" sz="2400" dirty="0" smtClean="0"/>
              <a:t>: Bildungslandschaften</a:t>
            </a:r>
          </a:p>
          <a:p>
            <a:r>
              <a:rPr lang="de-CH" sz="2400" dirty="0"/>
              <a:t>	</a:t>
            </a:r>
            <a:r>
              <a:rPr lang="de-CH" sz="2400" dirty="0" smtClean="0"/>
              <a:t>Eine regionale Entwicklung verändert Stadtteile!</a:t>
            </a:r>
            <a:endParaRPr lang="de-CH" dirty="0" smtClean="0"/>
          </a:p>
          <a:p>
            <a:endParaRPr lang="de-CH" dirty="0"/>
          </a:p>
        </p:txBody>
      </p:sp>
    </p:spTree>
    <p:extLst>
      <p:ext uri="{BB962C8B-B14F-4D97-AF65-F5344CB8AC3E}">
        <p14:creationId xmlns:p14="http://schemas.microsoft.com/office/powerpoint/2010/main" val="400662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27784" y="332656"/>
            <a:ext cx="3709424" cy="746762"/>
          </a:xfrm>
        </p:spPr>
      </p:pic>
      <p:sp>
        <p:nvSpPr>
          <p:cNvPr id="5" name="Textfeld 4"/>
          <p:cNvSpPr txBox="1"/>
          <p:nvPr/>
        </p:nvSpPr>
        <p:spPr>
          <a:xfrm>
            <a:off x="899592" y="1340768"/>
            <a:ext cx="7416824" cy="4524315"/>
          </a:xfrm>
          <a:prstGeom prst="rect">
            <a:avLst/>
          </a:prstGeom>
          <a:noFill/>
        </p:spPr>
        <p:txBody>
          <a:bodyPr wrap="square" rtlCol="0">
            <a:spAutoFit/>
          </a:bodyPr>
          <a:lstStyle/>
          <a:p>
            <a:r>
              <a:rPr lang="de-CH" sz="2400" dirty="0" smtClean="0"/>
              <a:t>Wenn wir das </a:t>
            </a:r>
            <a:r>
              <a:rPr lang="de-CH" sz="2400" b="1" dirty="0" smtClean="0"/>
              <a:t>Wohl des Kindes </a:t>
            </a:r>
            <a:r>
              <a:rPr lang="de-CH" sz="2400" dirty="0" smtClean="0"/>
              <a:t>ins Zentrum stellen, verpflichten wir uns zu einer optimalen Zusammenarbeit – </a:t>
            </a:r>
          </a:p>
          <a:p>
            <a:endParaRPr lang="de-CH" sz="2400" dirty="0" smtClean="0"/>
          </a:p>
          <a:p>
            <a:pPr marL="342900" indent="-342900">
              <a:buFont typeface="Arial" panose="020B0604020202020204" pitchFamily="34" charset="0"/>
              <a:buChar char="•"/>
            </a:pPr>
            <a:r>
              <a:rPr lang="de-CH" sz="2400" dirty="0"/>
              <a:t>e</a:t>
            </a:r>
            <a:r>
              <a:rPr lang="de-CH" sz="2400" dirty="0" smtClean="0"/>
              <a:t>ine dysfunktionale Zusammenarbeit tangiert den Erfolg und die Qualität unserer Bemühungen negativ. </a:t>
            </a:r>
            <a:endParaRPr lang="de-CH" sz="2400" dirty="0" smtClean="0"/>
          </a:p>
          <a:p>
            <a:pPr marL="342900" indent="-342900">
              <a:buFont typeface="Arial" panose="020B0604020202020204" pitchFamily="34" charset="0"/>
              <a:buChar char="•"/>
            </a:pPr>
            <a:r>
              <a:rPr lang="de-CH" sz="2400" dirty="0" smtClean="0"/>
              <a:t>Eine </a:t>
            </a:r>
            <a:r>
              <a:rPr lang="de-CH" sz="2400" dirty="0" smtClean="0"/>
              <a:t>mangelhafte Zusammenarbeit verringert den Erfolg unserer Bemühungen. </a:t>
            </a:r>
            <a:endParaRPr lang="de-CH" sz="2400" dirty="0"/>
          </a:p>
          <a:p>
            <a:pPr marL="342900" indent="-342900">
              <a:buFont typeface="Arial" panose="020B0604020202020204" pitchFamily="34" charset="0"/>
              <a:buChar char="•"/>
            </a:pPr>
            <a:r>
              <a:rPr lang="de-CH" sz="2400" dirty="0" smtClean="0"/>
              <a:t>Eine fehlende Zusammenarbeit beraubt uns der eingesetzten Ressourcen.</a:t>
            </a:r>
          </a:p>
          <a:p>
            <a:endParaRPr lang="de-CH" sz="2400" dirty="0"/>
          </a:p>
          <a:p>
            <a:r>
              <a:rPr lang="de-CH" sz="2400" b="1" dirty="0" smtClean="0"/>
              <a:t>Nachhaltigkeit und Qualität bedeutet Investition in Beziehungen</a:t>
            </a:r>
            <a:r>
              <a:rPr lang="de-CH" sz="2400" dirty="0" smtClean="0"/>
              <a:t> </a:t>
            </a:r>
            <a:r>
              <a:rPr lang="de-CH" sz="2400" b="1" dirty="0" smtClean="0"/>
              <a:t>und Zusammenarbeit. </a:t>
            </a:r>
            <a:endParaRPr lang="de-CH" sz="2400" b="1" dirty="0"/>
          </a:p>
        </p:txBody>
      </p:sp>
    </p:spTree>
    <p:extLst>
      <p:ext uri="{BB962C8B-B14F-4D97-AF65-F5344CB8AC3E}">
        <p14:creationId xmlns:p14="http://schemas.microsoft.com/office/powerpoint/2010/main" val="1333474963"/>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1008</Words>
  <Application>Microsoft Office PowerPoint</Application>
  <PresentationFormat>Bildschirmpräsentation (4:3)</PresentationFormat>
  <Paragraphs>193</Paragraphs>
  <Slides>23</Slides>
  <Notes>0</Notes>
  <HiddenSlides>0</HiddenSlides>
  <MMClips>1</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Larissa</vt:lpstr>
      <vt:lpstr>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B.Omoruyi</dc:creator>
  <cp:lastModifiedBy>B.Omoruyi</cp:lastModifiedBy>
  <cp:revision>34</cp:revision>
  <cp:lastPrinted>2014-11-20T10:31:15Z</cp:lastPrinted>
  <dcterms:created xsi:type="dcterms:W3CDTF">2014-11-19T19:27:06Z</dcterms:created>
  <dcterms:modified xsi:type="dcterms:W3CDTF">2014-11-24T14:53:59Z</dcterms:modified>
</cp:coreProperties>
</file>